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60.svg" ContentType="image/svg+xml"/>
  <Override PartName="/ppt/media/image62.svg" ContentType="image/svg+xml"/>
  <Override PartName="/ppt/media/image6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0" r:id="rId6"/>
    <p:sldId id="259" r:id="rId7"/>
    <p:sldId id="282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20" r:id="rId18"/>
    <p:sldId id="321" r:id="rId19"/>
    <p:sldId id="270" r:id="rId20"/>
    <p:sldId id="307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303" r:id="rId29"/>
    <p:sldId id="278" r:id="rId30"/>
    <p:sldId id="279" r:id="rId31"/>
    <p:sldId id="281" r:id="rId32"/>
  </p:sldIdLst>
  <p:sldSz cx="18288000" cy="10287000"/>
  <p:notesSz cx="6858000" cy="9144000"/>
  <p:embeddedFontLst>
    <p:embeddedFont>
      <p:font typeface="Arimo" panose="020B0604020202020204"/>
      <p:regular r:id="rId36"/>
    </p:embeddedFont>
    <p:embeddedFont>
      <p:font typeface="Evolventa Bold" panose="020B0702020202020204"/>
      <p:bold r:id="rId37"/>
    </p:embeddedFont>
    <p:embeddedFont>
      <p:font typeface="黑体" panose="02010609060101010101" charset="-122"/>
      <p:regular r:id="rId38"/>
    </p:embeddedFont>
    <p:embeddedFont>
      <p:font typeface="Arial Bold" panose="020B0704020202020204"/>
      <p:bold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</p:embeddedFontLst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0" d="100"/>
          <a:sy n="70" d="100"/>
        </p:scale>
        <p:origin x="260" y="88"/>
      </p:cViewPr>
      <p:guideLst>
        <p:guide orient="horz" pos="2185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7.xml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jpe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3.png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4.svg"/><Relationship Id="rId15" Type="http://schemas.openxmlformats.org/officeDocument/2006/relationships/image" Target="../media/image63.jpeg"/><Relationship Id="rId14" Type="http://schemas.openxmlformats.org/officeDocument/2006/relationships/image" Target="../media/image62.svg"/><Relationship Id="rId13" Type="http://schemas.openxmlformats.org/officeDocument/2006/relationships/image" Target="../media/image61.jpeg"/><Relationship Id="rId12" Type="http://schemas.openxmlformats.org/officeDocument/2006/relationships/image" Target="../media/image60.svg"/><Relationship Id="rId11" Type="http://schemas.openxmlformats.org/officeDocument/2006/relationships/image" Target="../media/image59.jpeg"/><Relationship Id="rId10" Type="http://schemas.openxmlformats.org/officeDocument/2006/relationships/image" Target="../media/image58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9.png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0.pn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0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image" Target="../media/image82.png"/><Relationship Id="rId7" Type="http://schemas.openxmlformats.org/officeDocument/2006/relationships/image" Target="../media/image81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6.png"/><Relationship Id="rId11" Type="http://schemas.openxmlformats.org/officeDocument/2006/relationships/image" Target="../media/image85.png"/><Relationship Id="rId10" Type="http://schemas.openxmlformats.org/officeDocument/2006/relationships/image" Target="../media/image84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8" Type="http://schemas.openxmlformats.org/officeDocument/2006/relationships/image" Target="../media/image87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92.png"/><Relationship Id="rId12" Type="http://schemas.openxmlformats.org/officeDocument/2006/relationships/image" Target="../media/image91.png"/><Relationship Id="rId11" Type="http://schemas.openxmlformats.org/officeDocument/2006/relationships/image" Target="../media/image90.png"/><Relationship Id="rId10" Type="http://schemas.openxmlformats.org/officeDocument/2006/relationships/image" Target="../media/image89.png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image" Target="../media/image94.png"/><Relationship Id="rId7" Type="http://schemas.openxmlformats.org/officeDocument/2006/relationships/image" Target="../media/image93.jpe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6.pn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7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9.jpe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1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.xml"/><Relationship Id="rId16" Type="http://schemas.openxmlformats.org/officeDocument/2006/relationships/image" Target="../media/image27.png"/><Relationship Id="rId15" Type="http://schemas.openxmlformats.org/officeDocument/2006/relationships/image" Target="../media/image26.jpeg"/><Relationship Id="rId14" Type="http://schemas.openxmlformats.org/officeDocument/2006/relationships/image" Target="../media/image25.jpeg"/><Relationship Id="rId13" Type="http://schemas.openxmlformats.org/officeDocument/2006/relationships/image" Target="../media/image24.jpeg"/><Relationship Id="rId12" Type="http://schemas.openxmlformats.org/officeDocument/2006/relationships/image" Target="../media/image23.jpe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image" Target="../media/image28.jpe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1.png"/><Relationship Id="rId10" Type="http://schemas.openxmlformats.org/officeDocument/2006/relationships/image" Target="../media/image30.jpe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2259" y="100953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3240" y="93960"/>
            <a:ext cx="3639600" cy="10017000"/>
          </a:xfrm>
          <a:custGeom>
            <a:avLst/>
            <a:gdLst/>
            <a:ahLst/>
            <a:cxnLst/>
            <a:rect l="l" t="t" r="r" b="b"/>
            <a:pathLst>
              <a:path w="3639600" h="10017000">
                <a:moveTo>
                  <a:pt x="0" y="0"/>
                </a:moveTo>
                <a:lnTo>
                  <a:pt x="3639600" y="0"/>
                </a:lnTo>
                <a:lnTo>
                  <a:pt x="3639600" y="10017000"/>
                </a:lnTo>
                <a:lnTo>
                  <a:pt x="0" y="1001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8928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9320" y="775980"/>
            <a:ext cx="2957040" cy="8558460"/>
            <a:chOff x="0" y="0"/>
            <a:chExt cx="3942720" cy="11411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42715" cy="11411204"/>
            </a:xfrm>
            <a:custGeom>
              <a:avLst/>
              <a:gdLst/>
              <a:ahLst/>
              <a:cxnLst/>
              <a:rect l="l" t="t" r="r" b="b"/>
              <a:pathLst>
                <a:path w="3942715" h="11411204">
                  <a:moveTo>
                    <a:pt x="101473" y="0"/>
                  </a:moveTo>
                  <a:lnTo>
                    <a:pt x="3841242" y="0"/>
                  </a:lnTo>
                  <a:cubicBezTo>
                    <a:pt x="3897249" y="0"/>
                    <a:pt x="3942715" y="45466"/>
                    <a:pt x="3942715" y="101473"/>
                  </a:cubicBezTo>
                  <a:lnTo>
                    <a:pt x="3942715" y="11309731"/>
                  </a:lnTo>
                  <a:cubicBezTo>
                    <a:pt x="3942715" y="11365738"/>
                    <a:pt x="3897249" y="11411204"/>
                    <a:pt x="3841242" y="11411204"/>
                  </a:cubicBezTo>
                  <a:lnTo>
                    <a:pt x="101473" y="11411204"/>
                  </a:lnTo>
                  <a:cubicBezTo>
                    <a:pt x="45466" y="11411204"/>
                    <a:pt x="0" y="11365738"/>
                    <a:pt x="0" y="11309731"/>
                  </a:cubicBezTo>
                  <a:lnTo>
                    <a:pt x="0" y="101473"/>
                  </a:lnTo>
                  <a:cubicBezTo>
                    <a:pt x="0" y="45466"/>
                    <a:pt x="45466" y="0"/>
                    <a:pt x="101473" y="0"/>
                  </a:cubicBezTo>
                  <a:moveTo>
                    <a:pt x="101473" y="203073"/>
                  </a:moveTo>
                  <a:lnTo>
                    <a:pt x="101473" y="101473"/>
                  </a:lnTo>
                  <a:lnTo>
                    <a:pt x="202946" y="101473"/>
                  </a:lnTo>
                  <a:lnTo>
                    <a:pt x="202946" y="11309731"/>
                  </a:lnTo>
                  <a:lnTo>
                    <a:pt x="101473" y="11309731"/>
                  </a:lnTo>
                  <a:lnTo>
                    <a:pt x="101473" y="11208258"/>
                  </a:lnTo>
                  <a:lnTo>
                    <a:pt x="3841242" y="11208258"/>
                  </a:lnTo>
                  <a:lnTo>
                    <a:pt x="3841242" y="11309731"/>
                  </a:lnTo>
                  <a:lnTo>
                    <a:pt x="3739769" y="11309731"/>
                  </a:lnTo>
                  <a:lnTo>
                    <a:pt x="3739769" y="101473"/>
                  </a:lnTo>
                  <a:lnTo>
                    <a:pt x="3841242" y="101473"/>
                  </a:lnTo>
                  <a:lnTo>
                    <a:pt x="3841242" y="202946"/>
                  </a:lnTo>
                  <a:lnTo>
                    <a:pt x="101473" y="20294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-28620" y="47520"/>
            <a:ext cx="3736260" cy="10141740"/>
          </a:xfrm>
          <a:custGeom>
            <a:avLst/>
            <a:gdLst/>
            <a:ahLst/>
            <a:cxnLst/>
            <a:rect l="l" t="t" r="r" b="b"/>
            <a:pathLst>
              <a:path w="3736260" h="10141740">
                <a:moveTo>
                  <a:pt x="0" y="0"/>
                </a:moveTo>
                <a:lnTo>
                  <a:pt x="3736260" y="0"/>
                </a:lnTo>
                <a:lnTo>
                  <a:pt x="3736260" y="10141740"/>
                </a:lnTo>
                <a:lnTo>
                  <a:pt x="0" y="1014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" b="-8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1580" y="1338660"/>
            <a:ext cx="976860" cy="1191780"/>
          </a:xfrm>
          <a:custGeom>
            <a:avLst/>
            <a:gdLst/>
            <a:ahLst/>
            <a:cxnLst/>
            <a:rect l="l" t="t" r="r" b="b"/>
            <a:pathLst>
              <a:path w="976860" h="1191780">
                <a:moveTo>
                  <a:pt x="0" y="0"/>
                </a:moveTo>
                <a:lnTo>
                  <a:pt x="976860" y="0"/>
                </a:lnTo>
                <a:lnTo>
                  <a:pt x="976860" y="1191780"/>
                </a:lnTo>
                <a:lnTo>
                  <a:pt x="0" y="1191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0" b="-9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28149" y="6174349"/>
            <a:ext cx="2412180" cy="18900"/>
            <a:chOff x="0" y="0"/>
            <a:chExt cx="3216240" cy="25200"/>
          </a:xfrm>
        </p:grpSpPr>
        <p:sp>
          <p:nvSpPr>
            <p:cNvPr id="12" name="Freeform 12"/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13029" y="3621518"/>
            <a:ext cx="1559520" cy="18900"/>
            <a:chOff x="0" y="0"/>
            <a:chExt cx="2079360" cy="25200"/>
          </a:xfrm>
        </p:grpSpPr>
        <p:sp>
          <p:nvSpPr>
            <p:cNvPr id="14" name="Freeform 14"/>
            <p:cNvSpPr/>
            <p:nvPr/>
          </p:nvSpPr>
          <p:spPr>
            <a:xfrm>
              <a:off x="12573" y="0"/>
              <a:ext cx="2054225" cy="25146"/>
            </a:xfrm>
            <a:custGeom>
              <a:avLst/>
              <a:gdLst/>
              <a:ahLst/>
              <a:cxnLst/>
              <a:rect l="l" t="t" r="r" b="b"/>
              <a:pathLst>
                <a:path w="2054225" h="25146">
                  <a:moveTo>
                    <a:pt x="0" y="0"/>
                  </a:moveTo>
                  <a:lnTo>
                    <a:pt x="2054225" y="0"/>
                  </a:lnTo>
                  <a:lnTo>
                    <a:pt x="2054225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97920" y="1178820"/>
            <a:ext cx="1773900" cy="1683180"/>
          </a:xfrm>
          <a:custGeom>
            <a:avLst/>
            <a:gdLst/>
            <a:ahLst/>
            <a:cxnLst/>
            <a:rect l="l" t="t" r="r" b="b"/>
            <a:pathLst>
              <a:path w="1773900" h="1683180">
                <a:moveTo>
                  <a:pt x="0" y="0"/>
                </a:moveTo>
                <a:lnTo>
                  <a:pt x="1773900" y="0"/>
                </a:lnTo>
                <a:lnTo>
                  <a:pt x="1773900" y="1683180"/>
                </a:lnTo>
                <a:lnTo>
                  <a:pt x="0" y="1683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" r="-2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" b="-2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13029" y="3686063"/>
            <a:ext cx="3795603" cy="20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0"/>
              </a:lnSpc>
            </a:pPr>
            <a:r>
              <a:rPr lang="en-US" sz="2795">
                <a:solidFill>
                  <a:srgbClr val="FFFFFF"/>
                </a:solidFill>
                <a:latin typeface="Arimo" panose="020B0604020202020204"/>
                <a:ea typeface="Arimo" panose="020B0604020202020204"/>
              </a:rPr>
              <a:t>2025年推免</a:t>
            </a:r>
            <a:endParaRPr lang="en-US" sz="2795">
              <a:solidFill>
                <a:srgbClr val="FFFFFF"/>
              </a:solidFill>
              <a:latin typeface="Arimo" panose="020B0604020202020204"/>
              <a:ea typeface="Arimo" panose="020B0604020202020204"/>
            </a:endParaRPr>
          </a:p>
          <a:p>
            <a:pPr algn="l">
              <a:lnSpc>
                <a:spcPts val="4990"/>
              </a:lnSpc>
            </a:pPr>
            <a:r>
              <a:rPr lang="en-US" sz="1995">
                <a:solidFill>
                  <a:srgbClr val="FFFFFF"/>
                </a:solidFill>
                <a:ea typeface="Arimo" panose="020B0604020202020204"/>
              </a:rPr>
              <a:t>中国石油大学（华东）</a:t>
            </a:r>
            <a:endParaRPr lang="en-US" sz="1995">
              <a:solidFill>
                <a:srgbClr val="FFFFFF"/>
              </a:solidFill>
              <a:ea typeface="Arimo" panose="020B0604020202020204"/>
            </a:endParaRPr>
          </a:p>
          <a:p>
            <a:pPr algn="l">
              <a:lnSpc>
                <a:spcPts val="4705"/>
              </a:lnSpc>
            </a:pPr>
            <a:r>
              <a:rPr lang="en-US" sz="1880" spc="-1">
                <a:solidFill>
                  <a:srgbClr val="FFFFFF"/>
                </a:solidFill>
                <a:ea typeface="Arimo" panose="020B0604020202020204"/>
              </a:rPr>
              <a:t>计算机科学与技术专业</a:t>
            </a:r>
            <a:endParaRPr lang="en-US" sz="1880" spc="-1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65721" y="6726223"/>
            <a:ext cx="3490219" cy="55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2940" spc="-1">
                <a:solidFill>
                  <a:srgbClr val="FFFFFF"/>
                </a:solidFill>
                <a:ea typeface="Arimo" panose="020B0604020202020204"/>
              </a:rPr>
              <a:t>许祖耀</a:t>
            </a:r>
            <a:endParaRPr lang="en-US" sz="2940" spc="-1">
              <a:solidFill>
                <a:srgbClr val="FFFFFF"/>
              </a:solidFill>
              <a:ea typeface="Arimo" panose="020B0604020202020204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4240234" y="2335490"/>
            <a:ext cx="9874440" cy="3630960"/>
            <a:chOff x="0" y="0"/>
            <a:chExt cx="13165920" cy="48412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65835" cy="4841240"/>
            </a:xfrm>
            <a:custGeom>
              <a:avLst/>
              <a:gdLst/>
              <a:ahLst/>
              <a:cxnLst/>
              <a:rect l="l" t="t" r="r" b="b"/>
              <a:pathLst>
                <a:path w="13165835" h="4841240">
                  <a:moveTo>
                    <a:pt x="12573" y="0"/>
                  </a:moveTo>
                  <a:lnTo>
                    <a:pt x="13153262" y="0"/>
                  </a:lnTo>
                  <a:cubicBezTo>
                    <a:pt x="13160248" y="0"/>
                    <a:pt x="13165835" y="5588"/>
                    <a:pt x="13165835" y="12573"/>
                  </a:cubicBezTo>
                  <a:lnTo>
                    <a:pt x="13165835" y="4828667"/>
                  </a:lnTo>
                  <a:cubicBezTo>
                    <a:pt x="13165835" y="4835652"/>
                    <a:pt x="13160248" y="4841240"/>
                    <a:pt x="13153262" y="4841240"/>
                  </a:cubicBezTo>
                  <a:lnTo>
                    <a:pt x="12573" y="4841240"/>
                  </a:lnTo>
                  <a:cubicBezTo>
                    <a:pt x="5588" y="4841240"/>
                    <a:pt x="0" y="4835652"/>
                    <a:pt x="0" y="4828667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4828667"/>
                  </a:lnTo>
                  <a:lnTo>
                    <a:pt x="12573" y="4828667"/>
                  </a:lnTo>
                  <a:lnTo>
                    <a:pt x="12573" y="4816094"/>
                  </a:lnTo>
                  <a:lnTo>
                    <a:pt x="13153262" y="4816094"/>
                  </a:lnTo>
                  <a:lnTo>
                    <a:pt x="13153262" y="4828667"/>
                  </a:lnTo>
                  <a:lnTo>
                    <a:pt x="13140689" y="4828667"/>
                  </a:lnTo>
                  <a:lnTo>
                    <a:pt x="13140689" y="12573"/>
                  </a:lnTo>
                  <a:lnTo>
                    <a:pt x="13153262" y="12573"/>
                  </a:lnTo>
                  <a:lnTo>
                    <a:pt x="13153262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965220" y="4341311"/>
            <a:ext cx="2002320" cy="1988280"/>
            <a:chOff x="0" y="0"/>
            <a:chExt cx="2669760" cy="2651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69794" cy="2650998"/>
            </a:xfrm>
            <a:custGeom>
              <a:avLst/>
              <a:gdLst/>
              <a:ahLst/>
              <a:cxnLst/>
              <a:rect l="l" t="t" r="r" b="b"/>
              <a:pathLst>
                <a:path w="2669794" h="2650998">
                  <a:moveTo>
                    <a:pt x="0" y="0"/>
                  </a:moveTo>
                  <a:lnTo>
                    <a:pt x="2669794" y="0"/>
                  </a:lnTo>
                  <a:lnTo>
                    <a:pt x="2669794" y="2650998"/>
                  </a:lnTo>
                  <a:lnTo>
                    <a:pt x="0" y="2650998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5142354" y="1913267"/>
            <a:ext cx="5476539" cy="719280"/>
            <a:chOff x="0" y="0"/>
            <a:chExt cx="7302052" cy="9590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9434109" y="1719760"/>
            <a:ext cx="1040257" cy="1178185"/>
          </a:xfrm>
          <a:custGeom>
            <a:avLst/>
            <a:gdLst/>
            <a:ahLst/>
            <a:cxnLst/>
            <a:rect l="l" t="t" r="r" b="b"/>
            <a:pathLst>
              <a:path w="1040257" h="1178185">
                <a:moveTo>
                  <a:pt x="0" y="0"/>
                </a:moveTo>
                <a:lnTo>
                  <a:pt x="1040257" y="0"/>
                </a:lnTo>
                <a:lnTo>
                  <a:pt x="1040257" y="1178185"/>
                </a:lnTo>
                <a:lnTo>
                  <a:pt x="0" y="117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" r="-22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142354" y="1592059"/>
            <a:ext cx="4158262" cy="129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en-US" sz="3220" b="1">
                <a:solidFill>
                  <a:srgbClr val="FFFFFF"/>
                </a:solidFill>
                <a:ea typeface="Arial" panose="020B0604020202020204"/>
              </a:rPr>
              <a:t>青岛软件学院</a:t>
            </a:r>
            <a:endParaRPr lang="en-US" sz="3220" b="1">
              <a:solidFill>
                <a:srgbClr val="FFFFFF"/>
              </a:solidFill>
              <a:ea typeface="Arial" panose="020B0604020202020204"/>
            </a:endParaRPr>
          </a:p>
          <a:p>
            <a:pPr algn="l">
              <a:lnSpc>
                <a:spcPts val="5055"/>
              </a:lnSpc>
            </a:pPr>
            <a:r>
              <a:rPr lang="en-US" sz="3220" b="1" spc="-1">
                <a:solidFill>
                  <a:srgbClr val="FFFFFF"/>
                </a:solidFill>
                <a:ea typeface="Arial" panose="020B0604020202020204"/>
              </a:rPr>
              <a:t>计算机科学与技术学院</a:t>
            </a:r>
            <a:endParaRPr lang="en-US" sz="3220" b="1" spc="-1">
              <a:solidFill>
                <a:srgbClr val="FFFFFF"/>
              </a:solidFill>
              <a:ea typeface="Arial" panose="020B06040202020202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65721" y="7528474"/>
            <a:ext cx="2847780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400" spc="-1">
                <a:solidFill>
                  <a:srgbClr val="FFFFFF"/>
                </a:solidFill>
                <a:latin typeface="Arimo" panose="020B0604020202020204"/>
              </a:rPr>
              <a:t>2024/07/26</a:t>
            </a:r>
            <a:endParaRPr lang="en-US" sz="2400" spc="-1">
              <a:solidFill>
                <a:srgbClr val="FFFFFF"/>
              </a:solidFill>
              <a:latin typeface="Arimo" panose="020B0604020202020204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5666782" y="4541471"/>
            <a:ext cx="9904220" cy="141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9910"/>
              </a:lnSpc>
            </a:pPr>
            <a:r>
              <a:rPr lang="en-US" sz="8255">
                <a:solidFill>
                  <a:srgbClr val="FFFFFF"/>
                </a:solidFill>
                <a:ea typeface="Arial" panose="020B0604020202020204"/>
              </a:rPr>
              <a:t>追风逐浪、砥砺创新</a:t>
            </a:r>
            <a:endParaRPr lang="en-US" sz="8255">
              <a:solidFill>
                <a:srgbClr val="FFFFFF"/>
              </a:solidFill>
              <a:ea typeface="Arial" panose="020B0604020202020204"/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13248321" y="5980325"/>
            <a:ext cx="3068021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4345"/>
              </a:lnSpc>
            </a:pPr>
            <a:r>
              <a:rPr lang="en-US" sz="3620">
                <a:solidFill>
                  <a:srgbClr val="FFFFFF"/>
                </a:solidFill>
                <a:ea typeface="Arial" panose="020B0604020202020204"/>
              </a:rPr>
              <a:t>个人</a:t>
            </a:r>
            <a:r>
              <a:rPr lang="zh-CN" altLang="en-US" sz="3620">
                <a:solidFill>
                  <a:srgbClr val="FFFFFF"/>
                </a:solidFill>
                <a:ea typeface="Arial" panose="020B0604020202020204"/>
              </a:rPr>
              <a:t>介绍</a:t>
            </a:r>
            <a:endParaRPr lang="zh-CN" altLang="en-US" sz="3620">
              <a:solidFill>
                <a:srgbClr val="FFFFFF"/>
              </a:solidFill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2840" y="2714128"/>
            <a:ext cx="4344661" cy="7004900"/>
            <a:chOff x="0" y="0"/>
            <a:chExt cx="5792881" cy="93398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0070" cy="9339867"/>
            </a:xfrm>
            <a:custGeom>
              <a:avLst/>
              <a:gdLst/>
              <a:ahLst/>
              <a:cxnLst/>
              <a:rect l="l" t="t" r="r" b="b"/>
              <a:pathLst>
                <a:path w="4990070" h="9339867">
                  <a:moveTo>
                    <a:pt x="0" y="0"/>
                  </a:moveTo>
                  <a:lnTo>
                    <a:pt x="4990070" y="0"/>
                  </a:lnTo>
                  <a:lnTo>
                    <a:pt x="4990070" y="9339867"/>
                  </a:lnTo>
                  <a:lnTo>
                    <a:pt x="0" y="9339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0237" y="3779807"/>
              <a:ext cx="5612643" cy="5316664"/>
            </a:xfrm>
            <a:custGeom>
              <a:avLst/>
              <a:gdLst/>
              <a:ahLst/>
              <a:cxnLst/>
              <a:rect l="l" t="t" r="r" b="b"/>
              <a:pathLst>
                <a:path w="5612643" h="5316664">
                  <a:moveTo>
                    <a:pt x="0" y="0"/>
                  </a:moveTo>
                  <a:lnTo>
                    <a:pt x="5612644" y="0"/>
                  </a:lnTo>
                  <a:lnTo>
                    <a:pt x="5612644" y="5316664"/>
                  </a:lnTo>
                  <a:lnTo>
                    <a:pt x="0" y="531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15218" y="1600895"/>
            <a:ext cx="11844082" cy="7836145"/>
          </a:xfrm>
          <a:custGeom>
            <a:avLst/>
            <a:gdLst/>
            <a:ahLst/>
            <a:cxnLst/>
            <a:rect l="l" t="t" r="r" b="b"/>
            <a:pathLst>
              <a:path w="11844082" h="7836145">
                <a:moveTo>
                  <a:pt x="0" y="0"/>
                </a:moveTo>
                <a:lnTo>
                  <a:pt x="11844082" y="0"/>
                </a:lnTo>
                <a:lnTo>
                  <a:pt x="11844082" y="7836145"/>
                </a:lnTo>
                <a:lnTo>
                  <a:pt x="0" y="78361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835798" y="5031349"/>
            <a:ext cx="3139167" cy="879053"/>
            <a:chOff x="0" y="0"/>
            <a:chExt cx="1451286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51286" cy="406400"/>
            </a:xfrm>
            <a:custGeom>
              <a:avLst/>
              <a:gdLst/>
              <a:ahLst/>
              <a:cxnLst/>
              <a:rect l="l" t="t" r="r" b="b"/>
              <a:pathLst>
                <a:path w="1451286" h="406400">
                  <a:moveTo>
                    <a:pt x="124808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48086" y="406400"/>
                  </a:lnTo>
                  <a:lnTo>
                    <a:pt x="1451286" y="203200"/>
                  </a:lnTo>
                  <a:lnTo>
                    <a:pt x="124808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1336986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25177" y="1524755"/>
            <a:ext cx="4890041" cy="71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0"/>
              </a:lnSpc>
              <a:spcBef>
                <a:spcPct val="0"/>
              </a:spcBef>
            </a:pPr>
            <a:r>
              <a:rPr lang="en-US" sz="3980" b="1" spc="-2" dirty="0" err="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rPr>
              <a:t>历史数据+未来预报</a:t>
            </a:r>
            <a:endParaRPr lang="en-US" sz="3980" b="1" spc="-2" dirty="0">
              <a:solidFill>
                <a:srgbClr val="003778"/>
              </a:solidFill>
              <a:latin typeface="Arial Bold" panose="020B0704020202020204"/>
              <a:ea typeface="Arial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826348" y="5307143"/>
            <a:ext cx="3285612" cy="42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370" b="1" spc="-1" dirty="0" err="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rPr>
              <a:t>时序卷积神经网络TCN</a:t>
            </a:r>
            <a:endParaRPr lang="en-US" sz="2370" b="1" spc="-1" dirty="0">
              <a:solidFill>
                <a:srgbClr val="003778"/>
              </a:solidFill>
              <a:latin typeface="Arial Bold" panose="020B0704020202020204"/>
              <a:ea typeface="Arial Bold" panose="020B0704020202020204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1236359"/>
            <a:ext cx="9814413" cy="8276821"/>
          </a:xfrm>
          <a:custGeom>
            <a:avLst/>
            <a:gdLst/>
            <a:ahLst/>
            <a:cxnLst/>
            <a:rect l="l" t="t" r="r" b="b"/>
            <a:pathLst>
              <a:path w="9814413" h="8276821">
                <a:moveTo>
                  <a:pt x="0" y="0"/>
                </a:moveTo>
                <a:lnTo>
                  <a:pt x="9814413" y="0"/>
                </a:lnTo>
                <a:lnTo>
                  <a:pt x="9814413" y="8276821"/>
                </a:lnTo>
                <a:lnTo>
                  <a:pt x="0" y="8276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95438" y="1228710"/>
            <a:ext cx="7058311" cy="7919692"/>
          </a:xfrm>
          <a:custGeom>
            <a:avLst/>
            <a:gdLst/>
            <a:ahLst/>
            <a:cxnLst/>
            <a:rect l="l" t="t" r="r" b="b"/>
            <a:pathLst>
              <a:path w="7058311" h="7919692">
                <a:moveTo>
                  <a:pt x="0" y="0"/>
                </a:moveTo>
                <a:lnTo>
                  <a:pt x="7058311" y="0"/>
                </a:lnTo>
                <a:lnTo>
                  <a:pt x="7058311" y="7919692"/>
                </a:lnTo>
                <a:lnTo>
                  <a:pt x="0" y="7919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49466" y="9095328"/>
            <a:ext cx="6215673" cy="36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github.com/TochusC/windpower-forecast-system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59532" y="1478981"/>
            <a:ext cx="17369116" cy="5769583"/>
            <a:chOff x="0" y="0"/>
            <a:chExt cx="23158822" cy="7692778"/>
          </a:xfrm>
        </p:grpSpPr>
        <p:sp>
          <p:nvSpPr>
            <p:cNvPr id="10" name="Freeform 10"/>
            <p:cNvSpPr/>
            <p:nvPr/>
          </p:nvSpPr>
          <p:spPr>
            <a:xfrm>
              <a:off x="8659297" y="30987"/>
              <a:ext cx="8505775" cy="7661791"/>
            </a:xfrm>
            <a:custGeom>
              <a:avLst/>
              <a:gdLst/>
              <a:ahLst/>
              <a:cxnLst/>
              <a:rect l="l" t="t" r="r" b="b"/>
              <a:pathLst>
                <a:path w="8505775" h="7661791">
                  <a:moveTo>
                    <a:pt x="0" y="0"/>
                  </a:moveTo>
                  <a:lnTo>
                    <a:pt x="8505775" y="0"/>
                  </a:lnTo>
                  <a:lnTo>
                    <a:pt x="8505775" y="7661791"/>
                  </a:lnTo>
                  <a:lnTo>
                    <a:pt x="0" y="7661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7649049" y="0"/>
              <a:ext cx="5509773" cy="7662598"/>
            </a:xfrm>
            <a:custGeom>
              <a:avLst/>
              <a:gdLst/>
              <a:ahLst/>
              <a:cxnLst/>
              <a:rect l="l" t="t" r="r" b="b"/>
              <a:pathLst>
                <a:path w="5509773" h="7662598">
                  <a:moveTo>
                    <a:pt x="0" y="0"/>
                  </a:moveTo>
                  <a:lnTo>
                    <a:pt x="5509773" y="0"/>
                  </a:lnTo>
                  <a:lnTo>
                    <a:pt x="5509773" y="7662598"/>
                  </a:lnTo>
                  <a:lnTo>
                    <a:pt x="0" y="7662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007482" cy="7692778"/>
            </a:xfrm>
            <a:custGeom>
              <a:avLst/>
              <a:gdLst/>
              <a:ahLst/>
              <a:cxnLst/>
              <a:rect l="l" t="t" r="r" b="b"/>
              <a:pathLst>
                <a:path w="8007482" h="7692778">
                  <a:moveTo>
                    <a:pt x="0" y="0"/>
                  </a:moveTo>
                  <a:lnTo>
                    <a:pt x="8007482" y="0"/>
                  </a:lnTo>
                  <a:lnTo>
                    <a:pt x="8007482" y="7692778"/>
                  </a:lnTo>
                  <a:lnTo>
                    <a:pt x="0" y="7692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68147" y="9050371"/>
            <a:ext cx="6215673" cy="36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github.com/TochusC/windpower-forecast-system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033602" y="8298432"/>
            <a:ext cx="11468102" cy="54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5"/>
              </a:lnSpc>
            </a:pPr>
            <a:r>
              <a:rPr lang="en-US" sz="2595" spc="29">
                <a:solidFill>
                  <a:srgbClr val="000000"/>
                </a:solidFill>
                <a:ea typeface="Arial" panose="020B0604020202020204"/>
              </a:rPr>
              <a:t>提供多种风电预测模型进行选择、支持实时预测、多平台响应式设计。</a:t>
            </a:r>
            <a:endParaRPr lang="en-US" sz="2595" spc="29">
              <a:solidFill>
                <a:srgbClr val="000000"/>
              </a:solidFill>
              <a:ea typeface="Arial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33520" y="7597140"/>
            <a:ext cx="10057130" cy="695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30"/>
              </a:lnSpc>
            </a:pPr>
            <a:r>
              <a:rPr lang="en-US" sz="3395" b="1" spc="38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Vue + Django前后端分离网站系统  -  </a:t>
            </a:r>
            <a:r>
              <a:rPr lang="zh-CN" altLang="en-US" sz="3395" b="1" spc="38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国家</a:t>
            </a:r>
            <a:r>
              <a:rPr lang="zh-CN" altLang="en-US" sz="3395" b="1" spc="38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三等奖</a:t>
            </a:r>
            <a:endParaRPr lang="zh-CN" altLang="en-US" sz="3395" b="1" spc="38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49134" y="3279771"/>
            <a:ext cx="8389806" cy="3309615"/>
          </a:xfrm>
          <a:custGeom>
            <a:avLst/>
            <a:gdLst/>
            <a:ahLst/>
            <a:cxnLst/>
            <a:rect l="l" t="t" r="r" b="b"/>
            <a:pathLst>
              <a:path w="8389806" h="3309615">
                <a:moveTo>
                  <a:pt x="0" y="0"/>
                </a:moveTo>
                <a:lnTo>
                  <a:pt x="8389806" y="0"/>
                </a:lnTo>
                <a:lnTo>
                  <a:pt x="8389806" y="3309615"/>
                </a:lnTo>
                <a:lnTo>
                  <a:pt x="0" y="3309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60702" y="3203288"/>
            <a:ext cx="3234549" cy="2983932"/>
          </a:xfrm>
          <a:custGeom>
            <a:avLst/>
            <a:gdLst/>
            <a:ahLst/>
            <a:cxnLst/>
            <a:rect l="l" t="t" r="r" b="b"/>
            <a:pathLst>
              <a:path w="3234549" h="2983932">
                <a:moveTo>
                  <a:pt x="0" y="0"/>
                </a:moveTo>
                <a:lnTo>
                  <a:pt x="3234548" y="0"/>
                </a:lnTo>
                <a:lnTo>
                  <a:pt x="3234548" y="2983931"/>
                </a:lnTo>
                <a:lnTo>
                  <a:pt x="0" y="2983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771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51444" y="9022857"/>
            <a:ext cx="6215673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github.com/TochusC/ai-assistant-teaching-website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29805" y="6408411"/>
            <a:ext cx="8179935" cy="649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0"/>
              </a:lnSpc>
            </a:pPr>
            <a:r>
              <a:rPr lang="en-US" sz="3100" spc="35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Vue3 + Unity(WebGL)的智能教学辅助平台📚</a:t>
            </a:r>
            <a:endParaRPr lang="en-US" sz="3100" spc="35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13487400" y="7684135"/>
            <a:ext cx="4869815" cy="658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135"/>
              </a:lnSpc>
            </a:pPr>
            <a:r>
              <a:rPr lang="zh-CN" altLang="en-US" sz="4400" b="1" spc="36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国家一等奖</a:t>
            </a:r>
            <a:endParaRPr lang="zh-CN" altLang="en-US" sz="4400" b="1" spc="36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11960" y="4188802"/>
            <a:ext cx="3948221" cy="2332245"/>
          </a:xfrm>
          <a:custGeom>
            <a:avLst/>
            <a:gdLst/>
            <a:ahLst/>
            <a:cxnLst/>
            <a:rect l="l" t="t" r="r" b="b"/>
            <a:pathLst>
              <a:path w="3948221" h="2332245">
                <a:moveTo>
                  <a:pt x="0" y="0"/>
                </a:moveTo>
                <a:lnTo>
                  <a:pt x="3948221" y="0"/>
                </a:lnTo>
                <a:lnTo>
                  <a:pt x="3948221" y="2332244"/>
                </a:lnTo>
                <a:lnTo>
                  <a:pt x="0" y="2332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101" b="-11865"/>
            </a:stretch>
          </a:blipFill>
          <a:ln w="38100" cap="sq">
            <a:solidFill>
              <a:srgbClr val="003778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50191" y="4407977"/>
            <a:ext cx="7685666" cy="1194481"/>
          </a:xfrm>
          <a:custGeom>
            <a:avLst/>
            <a:gdLst/>
            <a:ahLst/>
            <a:cxnLst/>
            <a:rect l="l" t="t" r="r" b="b"/>
            <a:pathLst>
              <a:path w="7685666" h="1194481">
                <a:moveTo>
                  <a:pt x="0" y="0"/>
                </a:moveTo>
                <a:lnTo>
                  <a:pt x="7685666" y="0"/>
                </a:lnTo>
                <a:lnTo>
                  <a:pt x="7685666" y="1194480"/>
                </a:lnTo>
                <a:lnTo>
                  <a:pt x="0" y="11944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85909" y="6751503"/>
            <a:ext cx="3948221" cy="2302775"/>
          </a:xfrm>
          <a:custGeom>
            <a:avLst/>
            <a:gdLst/>
            <a:ahLst/>
            <a:cxnLst/>
            <a:rect l="l" t="t" r="r" b="b"/>
            <a:pathLst>
              <a:path w="3948221" h="2302775">
                <a:moveTo>
                  <a:pt x="0" y="0"/>
                </a:moveTo>
                <a:lnTo>
                  <a:pt x="3948220" y="0"/>
                </a:lnTo>
                <a:lnTo>
                  <a:pt x="3948220" y="2302775"/>
                </a:lnTo>
                <a:lnTo>
                  <a:pt x="0" y="23027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305545" y="1943097"/>
            <a:ext cx="7707485" cy="69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5"/>
              </a:lnSpc>
              <a:spcBef>
                <a:spcPct val="0"/>
              </a:spcBef>
            </a:pPr>
            <a:r>
              <a:rPr lang="en-US" sz="3450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具备进行虚拟现实开发的能力</a:t>
            </a:r>
            <a:endParaRPr lang="en-US" sz="3450" b="1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8885884" y="1966695"/>
            <a:ext cx="0" cy="7215473"/>
          </a:xfrm>
          <a:prstGeom prst="line">
            <a:avLst/>
          </a:prstGeom>
          <a:ln w="38100" cap="flat">
            <a:solidFill>
              <a:srgbClr val="00377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3364183" y="6302718"/>
            <a:ext cx="4314215" cy="2941541"/>
          </a:xfrm>
          <a:custGeom>
            <a:avLst/>
            <a:gdLst/>
            <a:ahLst/>
            <a:cxnLst/>
            <a:rect l="l" t="t" r="r" b="b"/>
            <a:pathLst>
              <a:path w="4106132" h="2915246">
                <a:moveTo>
                  <a:pt x="0" y="0"/>
                </a:moveTo>
                <a:lnTo>
                  <a:pt x="4106132" y="0"/>
                </a:lnTo>
                <a:lnTo>
                  <a:pt x="4106132" y="2915246"/>
                </a:lnTo>
                <a:lnTo>
                  <a:pt x="0" y="29152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269730" y="3875582"/>
            <a:ext cx="4865861" cy="2427137"/>
          </a:xfrm>
          <a:custGeom>
            <a:avLst/>
            <a:gdLst/>
            <a:ahLst/>
            <a:cxnLst/>
            <a:rect l="l" t="t" r="r" b="b"/>
            <a:pathLst>
              <a:path w="4652770" h="2296089">
                <a:moveTo>
                  <a:pt x="0" y="0"/>
                </a:moveTo>
                <a:lnTo>
                  <a:pt x="4652769" y="0"/>
                </a:lnTo>
                <a:lnTo>
                  <a:pt x="4652769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1177" y="2289290"/>
            <a:ext cx="7615467" cy="68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410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语言模型可以充当人机交互的媒介</a:t>
            </a:r>
            <a:endParaRPr lang="en-US" sz="3410" b="1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7602" y="3241755"/>
            <a:ext cx="6597064" cy="94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0"/>
              </a:lnSpc>
              <a:spcBef>
                <a:spcPct val="0"/>
              </a:spcBef>
            </a:pPr>
            <a:r>
              <a:rPr lang="en-US" sz="2355" dirty="0" err="1">
                <a:solidFill>
                  <a:srgbClr val="000000"/>
                </a:solidFill>
                <a:ea typeface="Arial" panose="020B0604020202020204"/>
              </a:rPr>
              <a:t>语言模型可以将用户的自然语言转换为对系统的操作和指令，进而让用户得以零门槛使用系统</a:t>
            </a:r>
            <a:r>
              <a:rPr lang="en-US" sz="2355" dirty="0">
                <a:solidFill>
                  <a:srgbClr val="000000"/>
                </a:solidFill>
                <a:ea typeface="Arial" panose="020B0604020202020204"/>
              </a:rPr>
              <a:t>。</a:t>
            </a:r>
            <a:endParaRPr lang="en-US" sz="2355" dirty="0">
              <a:solidFill>
                <a:srgbClr val="000000"/>
              </a:solidFill>
              <a:ea typeface="Arial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82630" y="5889333"/>
            <a:ext cx="7653227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5"/>
              </a:lnSpc>
            </a:pPr>
            <a:r>
              <a:rPr lang="en-US" sz="228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通过Prompt工程扩展语言模型应用场景，修改其回复格式</a:t>
            </a:r>
            <a:r>
              <a:rPr lang="en-US" sz="228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</a:t>
            </a:r>
            <a:endParaRPr lang="en-US" sz="228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algn="l">
              <a:lnSpc>
                <a:spcPts val="3555"/>
              </a:lnSpc>
              <a:spcBef>
                <a:spcPct val="0"/>
              </a:spcBef>
            </a:pPr>
            <a:r>
              <a:rPr lang="en-US" sz="2280" dirty="0" err="1">
                <a:solidFill>
                  <a:srgbClr val="000000"/>
                </a:solidFill>
                <a:ea typeface="Arial" panose="020B0604020202020204"/>
              </a:rPr>
              <a:t>在与模型交互时将系统当前状态输入给语言模型</a:t>
            </a:r>
            <a:r>
              <a:rPr lang="en-US" sz="2280" dirty="0">
                <a:solidFill>
                  <a:srgbClr val="000000"/>
                </a:solidFill>
                <a:ea typeface="Arial" panose="020B0604020202020204"/>
              </a:rPr>
              <a:t>，</a:t>
            </a:r>
            <a:endParaRPr lang="en-US" sz="2280" dirty="0">
              <a:solidFill>
                <a:srgbClr val="000000"/>
              </a:solidFill>
              <a:ea typeface="Arial" panose="020B0604020202020204"/>
            </a:endParaRPr>
          </a:p>
          <a:p>
            <a:pPr algn="l">
              <a:lnSpc>
                <a:spcPts val="3555"/>
              </a:lnSpc>
              <a:spcBef>
                <a:spcPct val="0"/>
              </a:spcBef>
            </a:pPr>
            <a:r>
              <a:rPr lang="en-US" sz="2280" dirty="0" err="1">
                <a:solidFill>
                  <a:srgbClr val="000000"/>
                </a:solidFill>
                <a:ea typeface="Arial" panose="020B0604020202020204"/>
              </a:rPr>
              <a:t>同时按照模型回复让系统执行相应操作及指令</a:t>
            </a:r>
            <a:r>
              <a:rPr lang="en-US" sz="2280" dirty="0">
                <a:solidFill>
                  <a:srgbClr val="000000"/>
                </a:solidFill>
                <a:ea typeface="Arial" panose="020B0604020202020204"/>
              </a:rPr>
              <a:t>，</a:t>
            </a:r>
            <a:endParaRPr lang="en-US" sz="2280" dirty="0">
              <a:solidFill>
                <a:srgbClr val="000000"/>
              </a:solidFill>
              <a:ea typeface="Arial" panose="020B0604020202020204"/>
            </a:endParaRPr>
          </a:p>
          <a:p>
            <a:pPr algn="l">
              <a:lnSpc>
                <a:spcPts val="3555"/>
              </a:lnSpc>
              <a:spcBef>
                <a:spcPct val="0"/>
              </a:spcBef>
            </a:pPr>
            <a:r>
              <a:rPr lang="en-US" sz="2280" spc="-1" dirty="0" err="1">
                <a:solidFill>
                  <a:srgbClr val="000000"/>
                </a:solidFill>
                <a:ea typeface="Arial" panose="020B0604020202020204"/>
              </a:rPr>
              <a:t>通过此种方式，可以实现语言模型对系统的</a:t>
            </a:r>
            <a:r>
              <a:rPr lang="en-US" sz="2280" b="1" spc="-1" dirty="0" err="1">
                <a:solidFill>
                  <a:srgbClr val="FF914D"/>
                </a:solidFill>
                <a:latin typeface="黑体" panose="02010609060101010101" charset="-122"/>
                <a:ea typeface="黑体" panose="02010609060101010101" charset="-122"/>
              </a:rPr>
              <a:t>感知与控制</a:t>
            </a:r>
            <a:r>
              <a:rPr lang="en-US" sz="2280" spc="-1" dirty="0">
                <a:solidFill>
                  <a:srgbClr val="000000"/>
                </a:solidFill>
                <a:ea typeface="Arial" panose="020B0604020202020204"/>
              </a:rPr>
              <a:t>。</a:t>
            </a:r>
            <a:endParaRPr lang="en-US" sz="2280" spc="-1" dirty="0">
              <a:solidFill>
                <a:srgbClr val="000000"/>
              </a:solidFill>
              <a:ea typeface="Arial" panose="020B0604020202020204"/>
            </a:endParaRPr>
          </a:p>
          <a:p>
            <a:pPr algn="l">
              <a:lnSpc>
                <a:spcPts val="3555"/>
              </a:lnSpc>
              <a:spcBef>
                <a:spcPct val="0"/>
              </a:spcBef>
            </a:pPr>
            <a:r>
              <a:rPr lang="zh-CN" altLang="en-US" sz="228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  <a:sym typeface="+mn-ea"/>
              </a:rPr>
              <a:t>由此将其实现为</a:t>
            </a:r>
            <a:r>
              <a:rPr lang="en-US" altLang="zh-CN" sz="228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  <a:sym typeface="+mn-ea"/>
              </a:rPr>
              <a:t>Agent</a:t>
            </a:r>
            <a:r>
              <a:rPr lang="zh-CN" altLang="en-US" sz="228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  <a:sym typeface="+mn-ea"/>
              </a:rPr>
              <a:t>智能体，</a:t>
            </a:r>
            <a:endParaRPr lang="zh-CN" altLang="en-US" sz="2280" dirty="0" err="1">
              <a:solidFill>
                <a:srgbClr val="000000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algn="l">
              <a:lnSpc>
                <a:spcPts val="3555"/>
              </a:lnSpc>
              <a:spcBef>
                <a:spcPct val="0"/>
              </a:spcBef>
            </a:pPr>
            <a:r>
              <a:rPr lang="zh-CN" altLang="en-US" sz="228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  <a:sym typeface="+mn-ea"/>
              </a:rPr>
              <a:t>让其拥有控制系统，调取数据的能力。</a:t>
            </a:r>
            <a:endParaRPr lang="en-US" sz="2280" spc="-1" dirty="0">
              <a:solidFill>
                <a:srgbClr val="000000"/>
              </a:solidFill>
              <a:ea typeface="Arial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2265" y="1301750"/>
            <a:ext cx="3071495" cy="792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  <a:spcBef>
                <a:spcPct val="0"/>
              </a:spcBef>
            </a:pPr>
            <a:r>
              <a:rPr lang="en-US" sz="3965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我的想法</a:t>
            </a:r>
            <a:r>
              <a:rPr lang="en-US" sz="3965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endParaRPr lang="en-US" sz="3965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06045" y="2664808"/>
            <a:ext cx="6740194" cy="97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2405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数百小时的VR使用经验和丰富的Unity开发经历</a:t>
            </a:r>
            <a:endParaRPr lang="en-US" sz="240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algn="just">
              <a:lnSpc>
                <a:spcPts val="3750"/>
              </a:lnSpc>
              <a:spcBef>
                <a:spcPct val="0"/>
              </a:spcBef>
            </a:pPr>
            <a:r>
              <a:rPr lang="en-US" sz="2405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让我有信心在短时间内开发出VR应用程序</a:t>
            </a:r>
            <a:endParaRPr lang="en-US" sz="240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22320" y="6189058"/>
            <a:ext cx="121869" cy="1074379"/>
          </a:xfrm>
          <a:custGeom>
            <a:avLst/>
            <a:gdLst/>
            <a:ahLst/>
            <a:cxnLst/>
            <a:rect l="l" t="t" r="r" b="b"/>
            <a:pathLst>
              <a:path w="121869" h="1074379">
                <a:moveTo>
                  <a:pt x="0" y="0"/>
                </a:moveTo>
                <a:lnTo>
                  <a:pt x="121869" y="0"/>
                </a:lnTo>
                <a:lnTo>
                  <a:pt x="121869" y="1074379"/>
                </a:lnTo>
                <a:lnTo>
                  <a:pt x="0" y="1074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5388" b="-3538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269509" y="3475628"/>
            <a:ext cx="8927149" cy="4999204"/>
          </a:xfrm>
          <a:custGeom>
            <a:avLst/>
            <a:gdLst/>
            <a:ahLst/>
            <a:cxnLst/>
            <a:rect l="l" t="t" r="r" b="b"/>
            <a:pathLst>
              <a:path w="8927149" h="4999204">
                <a:moveTo>
                  <a:pt x="0" y="0"/>
                </a:moveTo>
                <a:lnTo>
                  <a:pt x="8927149" y="0"/>
                </a:lnTo>
                <a:lnTo>
                  <a:pt x="8927149" y="4999204"/>
                </a:lnTo>
                <a:lnTo>
                  <a:pt x="0" y="4999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151444" y="9022857"/>
            <a:ext cx="5136556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github.com/TochusC/ai-assistant-teaching-website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4"/>
          <p:cNvSpPr txBox="1"/>
          <p:nvPr>
            <p:custDataLst>
              <p:tags r:id="rId9"/>
            </p:custDataLst>
          </p:nvPr>
        </p:nvSpPr>
        <p:spPr>
          <a:xfrm>
            <a:off x="467218" y="1909107"/>
            <a:ext cx="3448606" cy="6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  <a:spcBef>
                <a:spcPct val="0"/>
              </a:spcBef>
            </a:pPr>
            <a:r>
              <a:rPr lang="en-US" sz="3360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虚拟教学助理</a:t>
            </a:r>
            <a:endParaRPr lang="en-US" sz="3360" b="1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10"/>
            </p:custDataLst>
          </p:nvPr>
        </p:nvSpPr>
        <p:spPr>
          <a:xfrm>
            <a:off x="467218" y="2630038"/>
            <a:ext cx="7906786" cy="103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5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00000"/>
                </a:solidFill>
                <a:ea typeface="Arial" panose="020B0604020202020204"/>
              </a:rPr>
              <a:t>根据用户的</a:t>
            </a:r>
            <a:r>
              <a:rPr lang="zh-CN" altLang="en-US" sz="2700" dirty="0">
                <a:solidFill>
                  <a:srgbClr val="000000"/>
                </a:solidFill>
                <a:ea typeface="Arial" panose="020B0604020202020204"/>
              </a:rPr>
              <a:t>自然语言</a:t>
            </a:r>
            <a:r>
              <a:rPr lang="en-US" sz="2700" dirty="0" err="1">
                <a:solidFill>
                  <a:srgbClr val="000000"/>
                </a:solidFill>
                <a:ea typeface="Arial" panose="020B0604020202020204"/>
              </a:rPr>
              <a:t>操作网页、调取数据、完成业务</a:t>
            </a:r>
            <a:r>
              <a:rPr lang="en-US" sz="2700" dirty="0">
                <a:solidFill>
                  <a:srgbClr val="000000"/>
                </a:solidFill>
                <a:ea typeface="Arial" panose="020B0604020202020204"/>
              </a:rPr>
              <a:t>。</a:t>
            </a:r>
            <a:endParaRPr lang="en-US" sz="2700" dirty="0">
              <a:solidFill>
                <a:srgbClr val="000000"/>
              </a:solidFill>
              <a:ea typeface="Arial" panose="020B0604020202020204"/>
            </a:endParaRPr>
          </a:p>
        </p:txBody>
      </p:sp>
      <p:sp>
        <p:nvSpPr>
          <p:cNvPr id="16" name="TextBox 16"/>
          <p:cNvSpPr txBox="1"/>
          <p:nvPr>
            <p:custDataLst>
              <p:tags r:id="rId11"/>
            </p:custDataLst>
          </p:nvPr>
        </p:nvSpPr>
        <p:spPr>
          <a:xfrm>
            <a:off x="9284620" y="1937682"/>
            <a:ext cx="3448606" cy="6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  <a:spcBef>
                <a:spcPct val="0"/>
              </a:spcBef>
            </a:pPr>
            <a:r>
              <a:rPr lang="en-US" sz="3360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虚拟现实交互</a:t>
            </a:r>
            <a:endParaRPr lang="en-US" sz="3360" b="1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12"/>
            </p:custDataLst>
          </p:nvPr>
        </p:nvSpPr>
        <p:spPr>
          <a:xfrm>
            <a:off x="9352514" y="2630038"/>
            <a:ext cx="8276457" cy="560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5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Arial" panose="020B0604020202020204"/>
              </a:rPr>
              <a:t>在虚拟现实场景中操作网页，与虚拟助理面对面交流。</a:t>
            </a:r>
            <a:endParaRPr lang="en-US" sz="2700">
              <a:solidFill>
                <a:srgbClr val="000000"/>
              </a:solidFill>
              <a:ea typeface="Arial" panose="020B0604020202020204"/>
            </a:endParaRPr>
          </a:p>
        </p:txBody>
      </p:sp>
      <p:pic>
        <p:nvPicPr>
          <p:cNvPr id="18" name="图片 17"/>
          <p:cNvPicPr/>
          <p:nvPr/>
        </p:nvPicPr>
        <p:blipFill>
          <a:blip r:embed="rId13"/>
        </p:blipFill>
        <p:spPr>
          <a:xfrm>
            <a:off x="533400" y="3543300"/>
            <a:ext cx="8516620" cy="48234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151444" y="9022857"/>
            <a:ext cx="5136556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github.com/TochusC/ai-assistant-teaching-website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1407795"/>
            <a:ext cx="11032490" cy="7491095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685800" y="1650365"/>
            <a:ext cx="3486150" cy="763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5240"/>
              </a:lnSpc>
              <a:spcBef>
                <a:spcPct val="0"/>
              </a:spcBef>
            </a:pPr>
            <a:r>
              <a:rPr lang="zh-CN" altLang="en-US" sz="4000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智能</a:t>
            </a:r>
            <a:r>
              <a:rPr lang="en-US" sz="4000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虚拟助理</a:t>
            </a:r>
            <a:endParaRPr lang="en-US" altLang="en-US" sz="4000" b="1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5800" y="2869565"/>
            <a:ext cx="5561965" cy="1130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tx1"/>
                </a:solidFill>
                <a:sym typeface="+mn-ea"/>
              </a:rPr>
              <a:t> Unity WebGL</a:t>
            </a: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程序充当</a:t>
            </a:r>
            <a:r>
              <a:rPr lang="zh-CN" altLang="en-US" sz="3200" b="1" kern="0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前端</a:t>
            </a:r>
            <a:endParaRPr lang="en-US" altLang="zh-CN" sz="2400" b="1" kern="0" dirty="0">
              <a:solidFill>
                <a:schemeClr val="tx1"/>
              </a:solidFill>
            </a:endParaRPr>
          </a:p>
          <a:p>
            <a:pPr defTabSz="914400">
              <a:lnSpc>
                <a:spcPct val="130000"/>
              </a:lnSpc>
            </a:pPr>
            <a:r>
              <a:rPr lang="zh-CN" altLang="en-US" sz="2000" b="1" kern="0" dirty="0">
                <a:solidFill>
                  <a:schemeClr val="tx1"/>
                </a:solidFill>
                <a:sym typeface="+mn-ea"/>
              </a:rPr>
              <a:t> 负责虚拟人的表情、神态、动作。</a:t>
            </a:r>
            <a:endParaRPr lang="zh-CN" altLang="en-US" sz="2000" b="1" kern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8200" y="5753100"/>
            <a:ext cx="5791200" cy="2649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130000"/>
              </a:lnSpc>
            </a:pP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使用</a:t>
            </a:r>
            <a:r>
              <a:rPr lang="en-US" altLang="zh-CN" sz="2400" b="1" kern="0" dirty="0">
                <a:solidFill>
                  <a:schemeClr val="tx1"/>
                </a:solidFill>
                <a:sym typeface="+mn-ea"/>
              </a:rPr>
              <a:t>LLM</a:t>
            </a: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作为</a:t>
            </a:r>
            <a:r>
              <a:rPr lang="zh-CN" altLang="en-US" sz="3200" b="1" kern="0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思维中枢</a:t>
            </a:r>
            <a:r>
              <a:rPr lang="en-US" altLang="zh-CN" sz="3200" b="1" kern="0" dirty="0">
                <a:solidFill>
                  <a:schemeClr val="tx2"/>
                </a:solidFill>
                <a:sym typeface="+mn-ea"/>
              </a:rPr>
              <a:t> </a:t>
            </a:r>
            <a:endParaRPr lang="en-US" altLang="zh-CN" sz="2400" b="1" kern="0" dirty="0">
              <a:solidFill>
                <a:schemeClr val="tx1"/>
              </a:solidFill>
              <a:sym typeface="+mn-ea"/>
            </a:endParaRPr>
          </a:p>
          <a:p>
            <a:pPr defTabSz="914400">
              <a:lnSpc>
                <a:spcPct val="130000"/>
              </a:lnSpc>
            </a:pP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编写多个</a:t>
            </a:r>
            <a:r>
              <a:rPr lang="en-US" altLang="zh-CN" sz="2400" b="1" kern="0" dirty="0">
                <a:solidFill>
                  <a:schemeClr val="tx1"/>
                </a:solidFill>
                <a:sym typeface="+mn-ea"/>
              </a:rPr>
              <a:t>Prompt</a:t>
            </a: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控制</a:t>
            </a:r>
            <a:r>
              <a:rPr lang="en-US" altLang="zh-CN" sz="2400" b="1" kern="0" dirty="0">
                <a:solidFill>
                  <a:schemeClr val="tx1"/>
                </a:solidFill>
                <a:sym typeface="+mn-ea"/>
              </a:rPr>
              <a:t>LLM</a:t>
            </a: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的回复格式，</a:t>
            </a:r>
            <a:r>
              <a:rPr lang="en-US" altLang="zh-CN" sz="2400" b="1" kern="0" dirty="0">
                <a:solidFill>
                  <a:schemeClr val="tx1"/>
                </a:solidFill>
                <a:sym typeface="+mn-ea"/>
              </a:rPr>
              <a:t>   </a:t>
            </a: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通过程序控制与</a:t>
            </a:r>
            <a:r>
              <a:rPr lang="en-US" altLang="zh-CN" sz="2400" b="1" kern="0" dirty="0">
                <a:solidFill>
                  <a:schemeClr val="tx1"/>
                </a:solidFill>
                <a:sym typeface="+mn-ea"/>
              </a:rPr>
              <a:t>LLM</a:t>
            </a: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的交互</a:t>
            </a: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流程，</a:t>
            </a:r>
            <a:br>
              <a:rPr lang="zh-CN" altLang="en-US" sz="2400" b="1" kern="0" dirty="0">
                <a:solidFill>
                  <a:schemeClr val="tx1"/>
                </a:solidFill>
                <a:sym typeface="+mn-ea"/>
              </a:rPr>
            </a:b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将百度的文心大模型</a:t>
            </a:r>
            <a:r>
              <a:rPr lang="en-US" altLang="zh-CN" sz="2400" b="1" kern="0" dirty="0">
                <a:solidFill>
                  <a:schemeClr val="tx1"/>
                </a:solidFill>
                <a:sym typeface="+mn-ea"/>
              </a:rPr>
              <a:t>ERNIE3.5 </a:t>
            </a: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改造为</a:t>
            </a:r>
            <a:r>
              <a:rPr lang="en-US" altLang="zh-CN" sz="2400" b="1" kern="0" dirty="0">
                <a:solidFill>
                  <a:schemeClr val="tx1"/>
                </a:solidFill>
                <a:sym typeface="+mn-ea"/>
              </a:rPr>
              <a:t>Agent</a:t>
            </a: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智能体，具有感知操控系统的</a:t>
            </a: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能力。</a:t>
            </a:r>
            <a:endParaRPr lang="zh-CN" altLang="en-US" sz="2400" b="1" kern="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62000" y="4229100"/>
            <a:ext cx="5297170" cy="1210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130000"/>
              </a:lnSpc>
            </a:pPr>
            <a:r>
              <a:rPr lang="en-US" altLang="zh-CN" sz="2400" b="1" kern="0" dirty="0">
                <a:solidFill>
                  <a:schemeClr val="tx1"/>
                </a:solidFill>
                <a:sym typeface="+mn-ea"/>
              </a:rPr>
              <a:t> Django</a:t>
            </a: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服务器充当</a:t>
            </a:r>
            <a:r>
              <a:rPr lang="zh-CN" altLang="en-US" sz="3200" b="1" kern="0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后端</a:t>
            </a:r>
            <a:endParaRPr lang="en-US" altLang="zh-CN" sz="2800" b="1" kern="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914400">
              <a:lnSpc>
                <a:spcPct val="130000"/>
              </a:lnSpc>
            </a:pPr>
            <a:r>
              <a:rPr lang="zh-CN" altLang="en-US" sz="2400" b="1" kern="0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000" b="1" kern="0" dirty="0">
                <a:solidFill>
                  <a:schemeClr val="tx1"/>
                </a:solidFill>
                <a:sym typeface="+mn-ea"/>
              </a:rPr>
              <a:t>负责虚拟人的回复、语音识别、语音生成。</a:t>
            </a:r>
            <a:endParaRPr lang="zh-CN" altLang="en-US" sz="2000" b="1" kern="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151444" y="9022857"/>
            <a:ext cx="5136556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github.com/TochusC/ai-assistant-teaching-website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" y="1270000"/>
            <a:ext cx="3806190" cy="763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5240"/>
              </a:lnSpc>
              <a:spcBef>
                <a:spcPct val="0"/>
              </a:spcBef>
            </a:pPr>
            <a:r>
              <a:rPr lang="zh-CN" altLang="en-US" sz="4000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虚拟人模型建模</a:t>
            </a:r>
            <a:endParaRPr lang="zh-CN" altLang="en-US" sz="4000" b="1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663690" y="1270000"/>
            <a:ext cx="4980305" cy="3385185"/>
            <a:chOff x="10071" y="2162"/>
            <a:chExt cx="7987" cy="5606"/>
          </a:xfrm>
        </p:grpSpPr>
        <p:grpSp>
          <p:nvGrpSpPr>
            <p:cNvPr id="11" name="Group 20"/>
            <p:cNvGrpSpPr/>
            <p:nvPr/>
          </p:nvGrpSpPr>
          <p:grpSpPr>
            <a:xfrm rot="0">
              <a:off x="10071" y="2162"/>
              <a:ext cx="7987" cy="1180"/>
              <a:chOff x="0" y="0"/>
              <a:chExt cx="1605094" cy="237047"/>
            </a:xfrm>
          </p:grpSpPr>
          <p:sp>
            <p:nvSpPr>
              <p:cNvPr id="14" name="Freeform 21"/>
              <p:cNvSpPr/>
              <p:nvPr/>
            </p:nvSpPr>
            <p:spPr>
              <a:xfrm>
                <a:off x="0" y="0"/>
                <a:ext cx="1605094" cy="237047"/>
              </a:xfrm>
              <a:custGeom>
                <a:avLst/>
                <a:gdLst/>
                <a:ahLst/>
                <a:cxnLst/>
                <a:rect l="l" t="t" r="r" b="b"/>
                <a:pathLst>
                  <a:path w="1605094" h="237047">
                    <a:moveTo>
                      <a:pt x="0" y="0"/>
                    </a:moveTo>
                    <a:lnTo>
                      <a:pt x="1605094" y="0"/>
                    </a:lnTo>
                    <a:lnTo>
                      <a:pt x="1605094" y="237047"/>
                    </a:lnTo>
                    <a:lnTo>
                      <a:pt x="0" y="237047"/>
                    </a:lnTo>
                    <a:close/>
                  </a:path>
                </a:pathLst>
              </a:custGeom>
              <a:solidFill>
                <a:srgbClr val="1B43C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605094" cy="275147"/>
              </a:xfrm>
              <a:prstGeom prst="rect">
                <a:avLst/>
              </a:prstGeom>
            </p:spPr>
            <p:txBody>
              <a:bodyPr lIns="30629" tIns="30629" rIns="30629" bIns="30629" rtlCol="0" anchor="ctr"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10080" y="3060"/>
              <a:ext cx="7969" cy="4709"/>
            </a:xfrm>
            <a:custGeom>
              <a:avLst/>
              <a:gdLst/>
              <a:ahLst/>
              <a:cxnLst/>
              <a:rect l="l" t="t" r="r" b="b"/>
              <a:pathLst>
                <a:path w="5060182" h="2990108">
                  <a:moveTo>
                    <a:pt x="0" y="0"/>
                  </a:moveTo>
                  <a:lnTo>
                    <a:pt x="5060182" y="0"/>
                  </a:lnTo>
                  <a:lnTo>
                    <a:pt x="5060182" y="2990107"/>
                  </a:lnTo>
                  <a:lnTo>
                    <a:pt x="0" y="2990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11040" y="2173"/>
              <a:ext cx="6516" cy="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4020"/>
                </a:lnSpc>
              </a:pPr>
              <a:r>
                <a:rPr lang="en-US" sz="2870">
                  <a:solidFill>
                    <a:srgbClr val="FFFFFF"/>
                  </a:solidFill>
                  <a:latin typeface="字由文艺黑" panose="00020600040101010101" charset="-122"/>
                  <a:ea typeface="字由文艺黑" panose="00020600040101010101" charset="-122"/>
                  <a:cs typeface="字由文艺黑" panose="00020600040101010101" charset="-122"/>
                  <a:sym typeface="字由文艺黑" panose="00020600040101010101" charset="-122"/>
                </a:rPr>
                <a:t>VRoid Studio模型设计</a:t>
              </a:r>
              <a:endParaRPr lang="en-US" sz="2870">
                <a:solidFill>
                  <a:srgbClr val="FFFFFF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2344400" y="1255395"/>
            <a:ext cx="5132070" cy="3287395"/>
            <a:chOff x="19200" y="2080"/>
            <a:chExt cx="7965" cy="5523"/>
          </a:xfrm>
        </p:grpSpPr>
        <p:grpSp>
          <p:nvGrpSpPr>
            <p:cNvPr id="24" name="Group 24"/>
            <p:cNvGrpSpPr/>
            <p:nvPr/>
          </p:nvGrpSpPr>
          <p:grpSpPr>
            <a:xfrm rot="0">
              <a:off x="19237" y="2080"/>
              <a:ext cx="7928" cy="1189"/>
              <a:chOff x="0" y="0"/>
              <a:chExt cx="1581123" cy="23704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581122" cy="237047"/>
              </a:xfrm>
              <a:custGeom>
                <a:avLst/>
                <a:gdLst/>
                <a:ahLst/>
                <a:cxnLst/>
                <a:rect l="l" t="t" r="r" b="b"/>
                <a:pathLst>
                  <a:path w="1581122" h="237047">
                    <a:moveTo>
                      <a:pt x="0" y="0"/>
                    </a:moveTo>
                    <a:lnTo>
                      <a:pt x="1581122" y="0"/>
                    </a:lnTo>
                    <a:lnTo>
                      <a:pt x="1581122" y="237047"/>
                    </a:lnTo>
                    <a:lnTo>
                      <a:pt x="0" y="237047"/>
                    </a:lnTo>
                    <a:close/>
                  </a:path>
                </a:pathLst>
              </a:custGeom>
              <a:solidFill>
                <a:srgbClr val="1B43C9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581123" cy="275147"/>
              </a:xfrm>
              <a:prstGeom prst="rect">
                <a:avLst/>
              </a:prstGeom>
            </p:spPr>
            <p:txBody>
              <a:bodyPr lIns="31022" tIns="31022" rIns="31022" bIns="31022" rtlCol="0" anchor="ctr"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19200" y="2940"/>
              <a:ext cx="7946" cy="4663"/>
            </a:xfrm>
            <a:custGeom>
              <a:avLst/>
              <a:gdLst/>
              <a:ahLst/>
              <a:cxnLst/>
              <a:rect l="l" t="t" r="r" b="b"/>
              <a:pathLst>
                <a:path w="5045655" h="2960837">
                  <a:moveTo>
                    <a:pt x="0" y="0"/>
                  </a:moveTo>
                  <a:lnTo>
                    <a:pt x="5045654" y="0"/>
                  </a:lnTo>
                  <a:lnTo>
                    <a:pt x="5045654" y="2960837"/>
                  </a:lnTo>
                  <a:lnTo>
                    <a:pt x="0" y="2960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982" r="-1982" b="-7493"/>
              </a:stretch>
            </a:blipFill>
          </p:spPr>
        </p:sp>
        <p:sp>
          <p:nvSpPr>
            <p:cNvPr id="48" name="TextBox 48"/>
            <p:cNvSpPr txBox="1"/>
            <p:nvPr/>
          </p:nvSpPr>
          <p:spPr>
            <a:xfrm>
              <a:off x="19485" y="2130"/>
              <a:ext cx="7432" cy="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4050"/>
                </a:lnSpc>
              </a:pPr>
              <a:r>
                <a:rPr lang="en-US" sz="2890">
                  <a:solidFill>
                    <a:srgbClr val="FFFFFF"/>
                  </a:solidFill>
                  <a:latin typeface="字由文艺黑" panose="00020600040101010101" charset="-122"/>
                  <a:ea typeface="字由文艺黑" panose="00020600040101010101" charset="-122"/>
                  <a:cs typeface="字由文艺黑" panose="00020600040101010101" charset="-122"/>
                  <a:sym typeface="字由文艺黑" panose="00020600040101010101" charset="-122"/>
                </a:rPr>
                <a:t>   Blender模型微调优化</a:t>
              </a:r>
              <a:endParaRPr lang="en-US" sz="2890">
                <a:solidFill>
                  <a:srgbClr val="FFFFFF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48690" y="1965325"/>
            <a:ext cx="33274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2800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相关技术栈：</a:t>
            </a:r>
            <a:endParaRPr lang="en-US" altLang="zh-CN" sz="2800" spc="-2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9600" y="4381500"/>
            <a:ext cx="3806190" cy="763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5240"/>
              </a:lnSpc>
              <a:spcBef>
                <a:spcPct val="0"/>
              </a:spcBef>
            </a:pPr>
            <a:r>
              <a:rPr lang="zh-CN" altLang="en-US" sz="4000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虚拟人行为</a:t>
            </a:r>
            <a:r>
              <a:rPr lang="zh-CN" altLang="en-US" sz="4000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控制</a:t>
            </a:r>
            <a:endParaRPr lang="zh-CN" altLang="en-US" sz="4000" b="1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617970" y="5076190"/>
            <a:ext cx="5177155" cy="3603625"/>
            <a:chOff x="11640" y="7417"/>
            <a:chExt cx="8017" cy="5402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11641" y="7417"/>
              <a:ext cx="8017" cy="1194"/>
              <a:chOff x="0" y="0"/>
              <a:chExt cx="1591183" cy="23704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591183" cy="237047"/>
              </a:xfrm>
              <a:custGeom>
                <a:avLst/>
                <a:gdLst/>
                <a:ahLst/>
                <a:cxnLst/>
                <a:rect l="l" t="t" r="r" b="b"/>
                <a:pathLst>
                  <a:path w="1591183" h="237047">
                    <a:moveTo>
                      <a:pt x="0" y="0"/>
                    </a:moveTo>
                    <a:lnTo>
                      <a:pt x="1591183" y="0"/>
                    </a:lnTo>
                    <a:lnTo>
                      <a:pt x="1591183" y="237047"/>
                    </a:lnTo>
                    <a:lnTo>
                      <a:pt x="0" y="237047"/>
                    </a:lnTo>
                    <a:close/>
                  </a:path>
                </a:pathLst>
              </a:custGeom>
              <a:solidFill>
                <a:srgbClr val="1B43C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591183" cy="275147"/>
              </a:xfrm>
              <a:prstGeom prst="rect">
                <a:avLst/>
              </a:prstGeom>
            </p:spPr>
            <p:txBody>
              <a:bodyPr lIns="30732" tIns="30732" rIns="30732" bIns="30732" rtlCol="0" anchor="ctr"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11640" y="8343"/>
              <a:ext cx="8017" cy="4477"/>
            </a:xfrm>
            <a:custGeom>
              <a:avLst/>
              <a:gdLst/>
              <a:ahLst/>
              <a:cxnLst/>
              <a:rect l="l" t="t" r="r" b="b"/>
              <a:pathLst>
                <a:path w="5090777" h="2842596">
                  <a:moveTo>
                    <a:pt x="0" y="0"/>
                  </a:moveTo>
                  <a:lnTo>
                    <a:pt x="5090776" y="0"/>
                  </a:lnTo>
                  <a:lnTo>
                    <a:pt x="5090776" y="2842596"/>
                  </a:lnTo>
                  <a:lnTo>
                    <a:pt x="0" y="2842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14" t="-157" b="-157"/>
              </a:stretch>
            </a:blipFill>
          </p:spPr>
        </p:sp>
        <p:sp>
          <p:nvSpPr>
            <p:cNvPr id="86" name="TextBox 86"/>
            <p:cNvSpPr txBox="1"/>
            <p:nvPr/>
          </p:nvSpPr>
          <p:spPr>
            <a:xfrm>
              <a:off x="12484" y="7449"/>
              <a:ext cx="6598" cy="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4070"/>
                </a:lnSpc>
              </a:pPr>
              <a:r>
                <a:rPr lang="en-US" sz="2905">
                  <a:solidFill>
                    <a:srgbClr val="FFFFFF"/>
                  </a:solidFill>
                  <a:latin typeface="字由文艺黑" panose="00020600040101010101" charset="-122"/>
                  <a:ea typeface="字由文艺黑" panose="00020600040101010101" charset="-122"/>
                  <a:cs typeface="字由文艺黑" panose="00020600040101010101" charset="-122"/>
                  <a:sym typeface="字由文艺黑" panose="00020600040101010101" charset="-122"/>
                </a:rPr>
                <a:t>uLipSync口型实时同步</a:t>
              </a:r>
              <a:endParaRPr lang="en-US" sz="2905">
                <a:solidFill>
                  <a:srgbClr val="FFFFFF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2344400" y="5055870"/>
            <a:ext cx="5295265" cy="3552190"/>
            <a:chOff x="16800" y="8930"/>
            <a:chExt cx="8093" cy="5867"/>
          </a:xfrm>
        </p:grpSpPr>
        <p:grpSp>
          <p:nvGrpSpPr>
            <p:cNvPr id="29" name="Group 28"/>
            <p:cNvGrpSpPr/>
            <p:nvPr/>
          </p:nvGrpSpPr>
          <p:grpSpPr>
            <a:xfrm rot="0">
              <a:off x="16800" y="8930"/>
              <a:ext cx="8093" cy="1219"/>
              <a:chOff x="0" y="0"/>
              <a:chExt cx="1574310" cy="237047"/>
            </a:xfrm>
          </p:grpSpPr>
          <p:sp>
            <p:nvSpPr>
              <p:cNvPr id="30" name="Freeform 29"/>
              <p:cNvSpPr/>
              <p:nvPr/>
            </p:nvSpPr>
            <p:spPr>
              <a:xfrm>
                <a:off x="0" y="0"/>
                <a:ext cx="1574310" cy="237047"/>
              </a:xfrm>
              <a:custGeom>
                <a:avLst/>
                <a:gdLst/>
                <a:ahLst/>
                <a:cxnLst/>
                <a:rect l="l" t="t" r="r" b="b"/>
                <a:pathLst>
                  <a:path w="1574310" h="237047">
                    <a:moveTo>
                      <a:pt x="0" y="0"/>
                    </a:moveTo>
                    <a:lnTo>
                      <a:pt x="1574310" y="0"/>
                    </a:lnTo>
                    <a:lnTo>
                      <a:pt x="1574310" y="237047"/>
                    </a:lnTo>
                    <a:lnTo>
                      <a:pt x="0" y="237047"/>
                    </a:lnTo>
                    <a:close/>
                  </a:path>
                </a:pathLst>
              </a:custGeom>
              <a:solidFill>
                <a:srgbClr val="1B43C9"/>
              </a:solidFill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0" y="-38100"/>
                <a:ext cx="1574310" cy="275147"/>
              </a:xfrm>
              <a:prstGeom prst="rect">
                <a:avLst/>
              </a:prstGeom>
            </p:spPr>
            <p:txBody>
              <a:bodyPr lIns="28371" tIns="28371" rIns="28371" bIns="28371" rtlCol="0" anchor="ctr"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id="36" name="Freeform 31"/>
            <p:cNvSpPr/>
            <p:nvPr/>
          </p:nvSpPr>
          <p:spPr>
            <a:xfrm>
              <a:off x="16800" y="9830"/>
              <a:ext cx="8093" cy="4967"/>
            </a:xfrm>
            <a:custGeom>
              <a:avLst/>
              <a:gdLst/>
              <a:ahLst/>
              <a:cxnLst/>
              <a:rect l="l" t="t" r="r" b="b"/>
              <a:pathLst>
                <a:path w="5138976" h="3153972">
                  <a:moveTo>
                    <a:pt x="0" y="0"/>
                  </a:moveTo>
                  <a:lnTo>
                    <a:pt x="5138976" y="0"/>
                  </a:lnTo>
                  <a:lnTo>
                    <a:pt x="5138976" y="3153973"/>
                  </a:lnTo>
                  <a:lnTo>
                    <a:pt x="0" y="3153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72" r="-935"/>
              </a:stretch>
            </a:blipFill>
          </p:spPr>
        </p:sp>
        <p:sp>
          <p:nvSpPr>
            <p:cNvPr id="85" name="TextBox 85"/>
            <p:cNvSpPr txBox="1"/>
            <p:nvPr/>
          </p:nvSpPr>
          <p:spPr>
            <a:xfrm>
              <a:off x="17279" y="8981"/>
              <a:ext cx="7212" cy="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4150"/>
                </a:lnSpc>
              </a:pPr>
              <a:r>
                <a:rPr lang="en-US" sz="2965">
                  <a:solidFill>
                    <a:srgbClr val="FFFFFF"/>
                  </a:solidFill>
                  <a:latin typeface="字由文艺黑" panose="00020600040101010101" charset="-122"/>
                  <a:ea typeface="字由文艺黑" panose="00020600040101010101" charset="-122"/>
                  <a:cs typeface="字由文艺黑" panose="00020600040101010101" charset="-122"/>
                  <a:sym typeface="字由文艺黑" panose="00020600040101010101" charset="-122"/>
                </a:rPr>
                <a:t>    </a:t>
              </a:r>
              <a:r>
                <a:rPr lang="en-US" sz="2965">
                  <a:solidFill>
                    <a:srgbClr val="FFFFFF"/>
                  </a:solidFill>
                  <a:latin typeface="字由文艺黑" panose="00020600040101010101" charset="-122"/>
                  <a:ea typeface="字由文艺黑" panose="00020600040101010101" charset="-122"/>
                  <a:cs typeface="字由文艺黑" panose="00020600040101010101" charset="-122"/>
                  <a:sym typeface="字由文艺黑" panose="00020600040101010101" charset="-122"/>
                </a:rPr>
                <a:t>Unity控制行为逻辑</a:t>
              </a:r>
              <a:endParaRPr lang="en-US" sz="2965">
                <a:solidFill>
                  <a:srgbClr val="FFFFFF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 rot="0">
            <a:off x="457200" y="7188835"/>
            <a:ext cx="5895340" cy="1500505"/>
            <a:chOff x="0" y="0"/>
            <a:chExt cx="6806511" cy="1732230"/>
          </a:xfrm>
        </p:grpSpPr>
        <p:grpSp>
          <p:nvGrpSpPr>
            <p:cNvPr id="52" name="Group 52"/>
            <p:cNvGrpSpPr/>
            <p:nvPr/>
          </p:nvGrpSpPr>
          <p:grpSpPr>
            <a:xfrm rot="0">
              <a:off x="2461770" y="483653"/>
              <a:ext cx="1984495" cy="1242754"/>
              <a:chOff x="0" y="0"/>
              <a:chExt cx="1066870" cy="668108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066870" cy="668108"/>
              </a:xfrm>
              <a:custGeom>
                <a:avLst/>
                <a:gdLst/>
                <a:ahLst/>
                <a:cxnLst/>
                <a:rect l="l" t="t" r="r" b="b"/>
                <a:pathLst>
                  <a:path w="1066870" h="668108">
                    <a:moveTo>
                      <a:pt x="0" y="0"/>
                    </a:moveTo>
                    <a:lnTo>
                      <a:pt x="1066870" y="0"/>
                    </a:lnTo>
                    <a:lnTo>
                      <a:pt x="1066870" y="668108"/>
                    </a:lnTo>
                    <a:lnTo>
                      <a:pt x="0" y="668108"/>
                    </a:lnTo>
                    <a:close/>
                  </a:path>
                </a:pathLst>
              </a:custGeom>
              <a:solidFill>
                <a:srgbClr val="04379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1066870" cy="706208"/>
              </a:xfrm>
              <a:prstGeom prst="rect">
                <a:avLst/>
              </a:prstGeom>
            </p:spPr>
            <p:txBody>
              <a:bodyPr lIns="32558" tIns="32558" rIns="32558" bIns="32558" rtlCol="0" anchor="ctr"/>
              <a:p>
                <a:pPr marL="388620" lvl="1" indent="-194310" algn="ctr">
                  <a:lnSpc>
                    <a:spcPts val="2520"/>
                  </a:lnSpc>
                  <a:buFont typeface="Arial" panose="020B0604020202020204"/>
                  <a:buChar char="•"/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2461770" y="0"/>
              <a:ext cx="1981414" cy="389898"/>
              <a:chOff x="0" y="0"/>
              <a:chExt cx="1065214" cy="20961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065214" cy="209610"/>
              </a:xfrm>
              <a:custGeom>
                <a:avLst/>
                <a:gdLst/>
                <a:ahLst/>
                <a:cxnLst/>
                <a:rect l="l" t="t" r="r" b="b"/>
                <a:pathLst>
                  <a:path w="1065214" h="209610">
                    <a:moveTo>
                      <a:pt x="0" y="0"/>
                    </a:moveTo>
                    <a:lnTo>
                      <a:pt x="1065214" y="0"/>
                    </a:lnTo>
                    <a:lnTo>
                      <a:pt x="1065214" y="209610"/>
                    </a:lnTo>
                    <a:lnTo>
                      <a:pt x="0" y="209610"/>
                    </a:lnTo>
                    <a:close/>
                  </a:path>
                </a:pathLst>
              </a:custGeom>
              <a:solidFill>
                <a:srgbClr val="04379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38100"/>
                <a:ext cx="1065214" cy="247710"/>
              </a:xfrm>
              <a:prstGeom prst="rect">
                <a:avLst/>
              </a:prstGeom>
            </p:spPr>
            <p:txBody>
              <a:bodyPr lIns="32558" tIns="32558" rIns="32558" bIns="32558" rtlCol="0" anchor="ctr"/>
              <a:p>
                <a:pPr marL="388620" lvl="1" indent="-194310" algn="ctr">
                  <a:lnSpc>
                    <a:spcPts val="2520"/>
                  </a:lnSpc>
                  <a:buFont typeface="Arial" panose="020B0604020202020204"/>
                  <a:buChar char="•"/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0">
              <a:off x="4814270" y="501122"/>
              <a:ext cx="1981414" cy="1231108"/>
              <a:chOff x="0" y="0"/>
              <a:chExt cx="1065214" cy="661847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065214" cy="661847"/>
              </a:xfrm>
              <a:custGeom>
                <a:avLst/>
                <a:gdLst/>
                <a:ahLst/>
                <a:cxnLst/>
                <a:rect l="l" t="t" r="r" b="b"/>
                <a:pathLst>
                  <a:path w="1065214" h="661847">
                    <a:moveTo>
                      <a:pt x="0" y="0"/>
                    </a:moveTo>
                    <a:lnTo>
                      <a:pt x="1065214" y="0"/>
                    </a:lnTo>
                    <a:lnTo>
                      <a:pt x="1065214" y="661847"/>
                    </a:lnTo>
                    <a:lnTo>
                      <a:pt x="0" y="661847"/>
                    </a:lnTo>
                    <a:close/>
                  </a:path>
                </a:pathLst>
              </a:custGeom>
              <a:solidFill>
                <a:srgbClr val="04379B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38100"/>
                <a:ext cx="1065214" cy="699947"/>
              </a:xfrm>
              <a:prstGeom prst="rect">
                <a:avLst/>
              </a:prstGeom>
            </p:spPr>
            <p:txBody>
              <a:bodyPr lIns="32558" tIns="32558" rIns="32558" bIns="32558" rtlCol="0" anchor="ctr"/>
              <a:p>
                <a:pPr marL="388620" lvl="1" indent="-194310" algn="ctr">
                  <a:lnSpc>
                    <a:spcPts val="2520"/>
                  </a:lnSpc>
                  <a:buFont typeface="Arial" panose="020B0604020202020204"/>
                  <a:buChar char="•"/>
                </a:p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0">
              <a:off x="4825097" y="11646"/>
              <a:ext cx="1981414" cy="389898"/>
              <a:chOff x="0" y="0"/>
              <a:chExt cx="1065214" cy="20961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065214" cy="209610"/>
              </a:xfrm>
              <a:custGeom>
                <a:avLst/>
                <a:gdLst/>
                <a:ahLst/>
                <a:cxnLst/>
                <a:rect l="l" t="t" r="r" b="b"/>
                <a:pathLst>
                  <a:path w="1065214" h="209610">
                    <a:moveTo>
                      <a:pt x="0" y="0"/>
                    </a:moveTo>
                    <a:lnTo>
                      <a:pt x="1065214" y="0"/>
                    </a:lnTo>
                    <a:lnTo>
                      <a:pt x="1065214" y="209610"/>
                    </a:lnTo>
                    <a:lnTo>
                      <a:pt x="0" y="209610"/>
                    </a:lnTo>
                    <a:close/>
                  </a:path>
                </a:pathLst>
              </a:custGeom>
              <a:solidFill>
                <a:srgbClr val="04379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1065214" cy="247710"/>
              </a:xfrm>
              <a:prstGeom prst="rect">
                <a:avLst/>
              </a:prstGeom>
            </p:spPr>
            <p:txBody>
              <a:bodyPr lIns="32558" tIns="32558" rIns="32558" bIns="32558" rtlCol="0" anchor="ctr"/>
              <a:p>
                <a:pPr marL="388620" lvl="1" indent="-194310" algn="ctr">
                  <a:lnSpc>
                    <a:spcPts val="2520"/>
                  </a:lnSpc>
                  <a:buFont typeface="Arial" panose="020B0604020202020204"/>
                  <a:buChar char="•"/>
                </a:pPr>
              </a:p>
            </p:txBody>
          </p:sp>
        </p:grpSp>
        <p:sp>
          <p:nvSpPr>
            <p:cNvPr id="64" name="Freeform 64"/>
            <p:cNvSpPr/>
            <p:nvPr/>
          </p:nvSpPr>
          <p:spPr>
            <a:xfrm>
              <a:off x="5302118" y="551701"/>
              <a:ext cx="1076043" cy="1076043"/>
            </a:xfrm>
            <a:custGeom>
              <a:avLst/>
              <a:gdLst/>
              <a:ahLst/>
              <a:cxnLst/>
              <a:rect l="l" t="t" r="r" b="b"/>
              <a:pathLst>
                <a:path w="1076043" h="1076043">
                  <a:moveTo>
                    <a:pt x="0" y="0"/>
                  </a:moveTo>
                  <a:lnTo>
                    <a:pt x="1076043" y="0"/>
                  </a:lnTo>
                  <a:lnTo>
                    <a:pt x="1076043" y="1076043"/>
                  </a:lnTo>
                  <a:lnTo>
                    <a:pt x="0" y="1076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2972929" y="551053"/>
              <a:ext cx="1025462" cy="1042401"/>
            </a:xfrm>
            <a:custGeom>
              <a:avLst/>
              <a:gdLst/>
              <a:ahLst/>
              <a:cxnLst/>
              <a:rect l="l" t="t" r="r" b="b"/>
              <a:pathLst>
                <a:path w="1025462" h="1042401">
                  <a:moveTo>
                    <a:pt x="0" y="0"/>
                  </a:moveTo>
                  <a:lnTo>
                    <a:pt x="1025462" y="0"/>
                  </a:lnTo>
                  <a:lnTo>
                    <a:pt x="1025462" y="1042401"/>
                  </a:lnTo>
                  <a:lnTo>
                    <a:pt x="0" y="1042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6" name="Group 66"/>
            <p:cNvGrpSpPr/>
            <p:nvPr/>
          </p:nvGrpSpPr>
          <p:grpSpPr>
            <a:xfrm rot="0">
              <a:off x="94638" y="483653"/>
              <a:ext cx="1981414" cy="1242754"/>
              <a:chOff x="0" y="0"/>
              <a:chExt cx="1065214" cy="668108"/>
            </a:xfrm>
          </p:grpSpPr>
          <p:sp>
            <p:nvSpPr>
              <p:cNvPr id="38" name="Freeform 67"/>
              <p:cNvSpPr/>
              <p:nvPr/>
            </p:nvSpPr>
            <p:spPr>
              <a:xfrm>
                <a:off x="0" y="0"/>
                <a:ext cx="1065214" cy="668108"/>
              </a:xfrm>
              <a:custGeom>
                <a:avLst/>
                <a:gdLst/>
                <a:ahLst/>
                <a:cxnLst/>
                <a:rect l="l" t="t" r="r" b="b"/>
                <a:pathLst>
                  <a:path w="1065214" h="668108">
                    <a:moveTo>
                      <a:pt x="0" y="0"/>
                    </a:moveTo>
                    <a:lnTo>
                      <a:pt x="1065214" y="0"/>
                    </a:lnTo>
                    <a:lnTo>
                      <a:pt x="1065214" y="668108"/>
                    </a:lnTo>
                    <a:lnTo>
                      <a:pt x="0" y="668108"/>
                    </a:lnTo>
                    <a:close/>
                  </a:path>
                </a:pathLst>
              </a:custGeom>
              <a:solidFill>
                <a:srgbClr val="04379B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38100"/>
                <a:ext cx="1065214" cy="706208"/>
              </a:xfrm>
              <a:prstGeom prst="rect">
                <a:avLst/>
              </a:prstGeom>
            </p:spPr>
            <p:txBody>
              <a:bodyPr lIns="32558" tIns="32558" rIns="32558" bIns="32558" rtlCol="0" anchor="ctr"/>
              <a:p>
                <a:pPr marL="388620" lvl="1" indent="-194310" algn="ctr">
                  <a:lnSpc>
                    <a:spcPts val="2520"/>
                  </a:lnSpc>
                  <a:buFont typeface="Arial" panose="020B0604020202020204"/>
                  <a:buChar char="•"/>
                </a:pPr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0">
              <a:off x="94638" y="0"/>
              <a:ext cx="1981414" cy="389898"/>
              <a:chOff x="0" y="0"/>
              <a:chExt cx="1065214" cy="20961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65214" cy="209610"/>
              </a:xfrm>
              <a:custGeom>
                <a:avLst/>
                <a:gdLst/>
                <a:ahLst/>
                <a:cxnLst/>
                <a:rect l="l" t="t" r="r" b="b"/>
                <a:pathLst>
                  <a:path w="1065214" h="209610">
                    <a:moveTo>
                      <a:pt x="0" y="0"/>
                    </a:moveTo>
                    <a:lnTo>
                      <a:pt x="1065214" y="0"/>
                    </a:lnTo>
                    <a:lnTo>
                      <a:pt x="1065214" y="209610"/>
                    </a:lnTo>
                    <a:lnTo>
                      <a:pt x="0" y="209610"/>
                    </a:lnTo>
                    <a:close/>
                  </a:path>
                </a:pathLst>
              </a:custGeom>
              <a:solidFill>
                <a:srgbClr val="04379B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38100"/>
                <a:ext cx="1065214" cy="247710"/>
              </a:xfrm>
              <a:prstGeom prst="rect">
                <a:avLst/>
              </a:prstGeom>
            </p:spPr>
            <p:txBody>
              <a:bodyPr lIns="32558" tIns="32558" rIns="32558" bIns="32558" rtlCol="0" anchor="ctr"/>
              <a:p>
                <a:pPr marL="388620" lvl="1" indent="-194310" algn="ctr">
                  <a:lnSpc>
                    <a:spcPts val="2520"/>
                  </a:lnSpc>
                  <a:buFont typeface="Arial" panose="020B0604020202020204"/>
                  <a:buChar char="•"/>
                </a:pP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356275" y="728648"/>
              <a:ext cx="1458141" cy="752765"/>
            </a:xfrm>
            <a:custGeom>
              <a:avLst/>
              <a:gdLst/>
              <a:ahLst/>
              <a:cxnLst/>
              <a:rect l="l" t="t" r="r" b="b"/>
              <a:pathLst>
                <a:path w="1458141" h="752765">
                  <a:moveTo>
                    <a:pt x="0" y="0"/>
                  </a:moveTo>
                  <a:lnTo>
                    <a:pt x="1458141" y="0"/>
                  </a:lnTo>
                  <a:lnTo>
                    <a:pt x="1458141" y="752765"/>
                  </a:lnTo>
                  <a:lnTo>
                    <a:pt x="0" y="752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TextBox 73"/>
            <p:cNvSpPr txBox="1"/>
            <p:nvPr/>
          </p:nvSpPr>
          <p:spPr>
            <a:xfrm>
              <a:off x="0" y="14109"/>
              <a:ext cx="2076053" cy="312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25755" lvl="1" indent="-162560" algn="l">
                <a:lnSpc>
                  <a:spcPts val="2110"/>
                </a:lnSpc>
                <a:buFont typeface="Arial" panose="020B0604020202020204"/>
                <a:buChar char="•"/>
              </a:pPr>
              <a:r>
                <a:rPr lang="en-US" sz="1510">
                  <a:solidFill>
                    <a:srgbClr val="FFFFFF"/>
                  </a:solidFill>
                  <a:latin typeface="字由文艺黑" panose="00020600040101010101" charset="-122"/>
                  <a:ea typeface="字由文艺黑" panose="00020600040101010101" charset="-122"/>
                  <a:cs typeface="字由文艺黑" panose="00020600040101010101" charset="-122"/>
                  <a:sym typeface="字由文艺黑" panose="00020600040101010101" charset="-122"/>
                </a:rPr>
                <a:t>实时语音识别</a:t>
              </a:r>
              <a:endParaRPr lang="en-US" sz="1510">
                <a:solidFill>
                  <a:srgbClr val="FFFFFF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endParaRP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2355453" y="13321"/>
              <a:ext cx="1984495" cy="312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25755" lvl="1" indent="-162560" algn="l">
                <a:lnSpc>
                  <a:spcPts val="2110"/>
                </a:lnSpc>
                <a:buFont typeface="Arial" panose="020B0604020202020204"/>
                <a:buChar char="•"/>
              </a:pPr>
              <a:r>
                <a:rPr lang="en-US" sz="1510">
                  <a:solidFill>
                    <a:srgbClr val="FFFFFF"/>
                  </a:solidFill>
                  <a:latin typeface="字由文艺黑" panose="00020600040101010101" charset="-122"/>
                  <a:ea typeface="字由文艺黑" panose="00020600040101010101" charset="-122"/>
                  <a:cs typeface="字由文艺黑" panose="00020600040101010101" charset="-122"/>
                  <a:sym typeface="字由文艺黑" panose="00020600040101010101" charset="-122"/>
                </a:rPr>
                <a:t>Prompt工程</a:t>
              </a:r>
              <a:endParaRPr lang="en-US" sz="1510">
                <a:solidFill>
                  <a:srgbClr val="FFFFFF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endParaRP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4725665" y="23250"/>
              <a:ext cx="2022943" cy="312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325755" lvl="1" indent="-162560" algn="l">
                <a:lnSpc>
                  <a:spcPts val="2110"/>
                </a:lnSpc>
                <a:buFont typeface="Arial" panose="020B0604020202020204"/>
                <a:buChar char="•"/>
              </a:pPr>
              <a:r>
                <a:rPr lang="en-US" sz="1510">
                  <a:solidFill>
                    <a:srgbClr val="FFFFFF"/>
                  </a:solidFill>
                  <a:latin typeface="字由文艺黑" panose="00020600040101010101" charset="-122"/>
                  <a:ea typeface="字由文艺黑" panose="00020600040101010101" charset="-122"/>
                  <a:cs typeface="字由文艺黑" panose="00020600040101010101" charset="-122"/>
                  <a:sym typeface="字由文艺黑" panose="00020600040101010101" charset="-122"/>
                </a:rPr>
                <a:t>实时语音合成</a:t>
              </a:r>
              <a:endParaRPr lang="en-US" sz="1510">
                <a:solidFill>
                  <a:srgbClr val="FFFFFF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1088390" y="4991100"/>
            <a:ext cx="42938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2800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相关技术栈：</a:t>
            </a:r>
            <a:endParaRPr lang="zh-CN" altLang="en-US" sz="2800" spc="-2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05890" y="2698750"/>
            <a:ext cx="52101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三维建模技术</a:t>
            </a:r>
            <a:endParaRPr lang="zh-CN" altLang="en-US" sz="2400" spc="-2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VRoid Studio</a:t>
            </a:r>
            <a:r>
              <a:rPr lang="zh-CN" altLang="en-US" sz="2400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lang="en-US" altLang="zh-CN" sz="2400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Blender</a:t>
            </a:r>
            <a:endParaRPr lang="en-US" altLang="zh-CN" sz="2400" spc="-2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628140" y="5600700"/>
            <a:ext cx="42271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C#</a:t>
            </a:r>
            <a:r>
              <a:rPr lang="zh-CN" altLang="en-US" sz="2400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、动画状态机</a:t>
            </a:r>
            <a:endParaRPr lang="zh-CN" altLang="en-US" sz="2400" spc="-2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Unity</a:t>
            </a:r>
            <a:r>
              <a:rPr lang="zh-CN" altLang="en-US" sz="2400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引擎开发</a:t>
            </a:r>
            <a:endParaRPr lang="zh-CN" altLang="en-US" sz="2400" spc="-2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8353" y="1133460"/>
            <a:ext cx="9650605" cy="8303580"/>
          </a:xfrm>
          <a:custGeom>
            <a:avLst/>
            <a:gdLst/>
            <a:ahLst/>
            <a:cxnLst/>
            <a:rect l="l" t="t" r="r" b="b"/>
            <a:pathLst>
              <a:path w="9650605" h="8303580">
                <a:moveTo>
                  <a:pt x="0" y="0"/>
                </a:moveTo>
                <a:lnTo>
                  <a:pt x="9650605" y="0"/>
                </a:lnTo>
                <a:lnTo>
                  <a:pt x="9650605" y="8303580"/>
                </a:lnTo>
                <a:lnTo>
                  <a:pt x="0" y="830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151444" y="9022857"/>
            <a:ext cx="6215673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github.com/TochusC/ai-assistant-teaching-website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624070" y="2164392"/>
            <a:ext cx="4527293" cy="3060699"/>
          </a:xfrm>
          <a:custGeom>
            <a:avLst/>
            <a:gdLst/>
            <a:ahLst/>
            <a:cxnLst/>
            <a:rect l="l" t="t" r="r" b="b"/>
            <a:pathLst>
              <a:path w="4527293" h="3060699">
                <a:moveTo>
                  <a:pt x="0" y="0"/>
                </a:moveTo>
                <a:lnTo>
                  <a:pt x="4527293" y="0"/>
                </a:lnTo>
                <a:lnTo>
                  <a:pt x="4527293" y="3060699"/>
                </a:lnTo>
                <a:lnTo>
                  <a:pt x="0" y="30606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9122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061360" y="5295613"/>
            <a:ext cx="121869" cy="1074379"/>
          </a:xfrm>
          <a:custGeom>
            <a:avLst/>
            <a:gdLst/>
            <a:ahLst/>
            <a:cxnLst/>
            <a:rect l="l" t="t" r="r" b="b"/>
            <a:pathLst>
              <a:path w="121869" h="1074379">
                <a:moveTo>
                  <a:pt x="0" y="0"/>
                </a:moveTo>
                <a:lnTo>
                  <a:pt x="121869" y="0"/>
                </a:lnTo>
                <a:lnTo>
                  <a:pt x="121869" y="1074379"/>
                </a:lnTo>
                <a:lnTo>
                  <a:pt x="0" y="10743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5388" b="-3538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667763" y="5372103"/>
            <a:ext cx="6305967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5"/>
              </a:lnSpc>
            </a:pPr>
            <a:r>
              <a:rPr lang="en-US" sz="27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项目在具体实现过程充满了挑战，</a:t>
            </a:r>
            <a:endParaRPr lang="en-US" sz="27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just">
              <a:lnSpc>
                <a:spcPts val="4215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十分考验开发者的总体设计和代码能力。</a:t>
            </a:r>
            <a:endParaRPr lang="en-US" sz="27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4995" y="6977380"/>
            <a:ext cx="7138670" cy="1080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just">
              <a:lnSpc>
                <a:spcPts val="4215"/>
              </a:lnSpc>
            </a:pPr>
            <a:r>
              <a:rPr lang="en-US" altLang="zh-CN" sz="27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IDEA-</a:t>
            </a:r>
            <a:r>
              <a:rPr lang="zh-CN" altLang="en-US" sz="27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国家</a:t>
            </a:r>
            <a:r>
              <a:rPr lang="zh-CN" altLang="en-US" sz="27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一等奖</a:t>
            </a:r>
            <a:endParaRPr lang="zh-CN" altLang="en-US" sz="27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just">
              <a:lnSpc>
                <a:spcPts val="4215"/>
              </a:lnSpc>
            </a:pPr>
            <a:r>
              <a:rPr lang="zh-CN" altLang="en-US" sz="27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项目</a:t>
            </a:r>
            <a:r>
              <a:rPr lang="en-US" altLang="zh-CN" sz="27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7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区域赛一等奖（现已进入</a:t>
            </a:r>
            <a:r>
              <a:rPr lang="zh-CN" altLang="en-US" sz="27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全国总决赛）</a:t>
            </a:r>
            <a:endParaRPr lang="zh-CN" altLang="en-US" sz="27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10591800" y="1471295"/>
            <a:ext cx="5545455" cy="598932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rcRect r="5637"/>
        </p:blipFill>
        <p:spPr>
          <a:xfrm>
            <a:off x="2362200" y="1471295"/>
            <a:ext cx="6339205" cy="7359650"/>
          </a:xfrm>
          <a:prstGeom prst="rect">
            <a:avLst/>
          </a:prstGeom>
        </p:spPr>
      </p:pic>
      <p:sp>
        <p:nvSpPr>
          <p:cNvPr id="6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7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8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825" r="-14931" b="-387058"/>
            </a:stretch>
          </a:blipFill>
        </p:spPr>
      </p:sp>
      <p:sp>
        <p:nvSpPr>
          <p:cNvPr id="9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151444" y="9022857"/>
            <a:ext cx="6215673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github.com/TochusC/ai-assistant-teaching-website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12" name="图片 11"/>
          <p:cNvPicPr/>
          <p:nvPr/>
        </p:nvPicPr>
        <p:blipFill>
          <a:blip r:embed="rId7"/>
        </p:blipFill>
        <p:spPr>
          <a:xfrm>
            <a:off x="10515600" y="7628255"/>
            <a:ext cx="6794500" cy="1394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7885" spc="-1">
                <a:solidFill>
                  <a:srgbClr val="F2F2F2"/>
                </a:solidFill>
                <a:ea typeface="Arial" panose="020B0604020202020204"/>
              </a:rPr>
              <a:t>基本情况</a:t>
            </a:r>
            <a:endParaRPr lang="en-US" sz="7885" spc="-1">
              <a:solidFill>
                <a:srgbClr val="F2F2F2"/>
              </a:solidFill>
              <a:ea typeface="Arial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67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5"/>
              </a:lnSpc>
            </a:pPr>
            <a:r>
              <a:rPr lang="en-US" sz="8980" spc="-44" dirty="0">
                <a:solidFill>
                  <a:srgbClr val="F2F2F2"/>
                </a:solidFill>
                <a:latin typeface="Evolventa Bold" panose="020B0702020202020204"/>
              </a:rPr>
              <a:t>01</a:t>
            </a:r>
            <a:endParaRPr lang="en-US" sz="8980" spc="-44" dirty="0">
              <a:solidFill>
                <a:srgbClr val="F2F2F2"/>
              </a:solidFill>
              <a:latin typeface="Evolventa Bold" panose="020B0702020202020204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301440" y="9070929"/>
            <a:ext cx="3054353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github.com/TochusC/pybicc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5215170" y="2659780"/>
            <a:ext cx="10836046" cy="2077819"/>
            <a:chOff x="0" y="0"/>
            <a:chExt cx="14448061" cy="27704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70426" cy="2770426"/>
            </a:xfrm>
            <a:custGeom>
              <a:avLst/>
              <a:gdLst/>
              <a:ahLst/>
              <a:cxnLst/>
              <a:rect l="l" t="t" r="r" b="b"/>
              <a:pathLst>
                <a:path w="2770426" h="2770426">
                  <a:moveTo>
                    <a:pt x="0" y="0"/>
                  </a:moveTo>
                  <a:lnTo>
                    <a:pt x="2770426" y="0"/>
                  </a:lnTo>
                  <a:lnTo>
                    <a:pt x="2770426" y="2770426"/>
                  </a:lnTo>
                  <a:lnTo>
                    <a:pt x="0" y="2770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770426" y="80923"/>
              <a:ext cx="3564182" cy="1304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10"/>
                </a:lnSpc>
              </a:pPr>
              <a:r>
                <a:rPr lang="en-US" sz="5005" spc="56">
                  <a:solidFill>
                    <a:srgbClr val="000000"/>
                  </a:solidFill>
                  <a:latin typeface="Arial" panose="020B0604020202020204"/>
                </a:rPr>
                <a:t>Pybicc</a:t>
              </a:r>
              <a:endParaRPr lang="en-US" sz="5005" spc="56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598840" y="1293544"/>
              <a:ext cx="11849222" cy="921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75"/>
                </a:lnSpc>
              </a:pPr>
              <a:r>
                <a:rPr lang="en-US" sz="2990" spc="33">
                  <a:solidFill>
                    <a:srgbClr val="000000"/>
                  </a:solidFill>
                  <a:latin typeface="Arial" panose="020B0604020202020204"/>
                  <a:ea typeface="Arial" panose="020B0604020202020204"/>
                </a:rPr>
                <a:t>具有图形化界面的类C语言编译器</a:t>
              </a:r>
              <a:endParaRPr lang="en-US" sz="2990" spc="33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30196" y="5283120"/>
            <a:ext cx="6562176" cy="2753134"/>
            <a:chOff x="0" y="0"/>
            <a:chExt cx="8749568" cy="36708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49568" cy="2992352"/>
            </a:xfrm>
            <a:custGeom>
              <a:avLst/>
              <a:gdLst/>
              <a:ahLst/>
              <a:cxnLst/>
              <a:rect l="l" t="t" r="r" b="b"/>
              <a:pathLst>
                <a:path w="8749568" h="2992352">
                  <a:moveTo>
                    <a:pt x="0" y="0"/>
                  </a:moveTo>
                  <a:lnTo>
                    <a:pt x="8749568" y="0"/>
                  </a:lnTo>
                  <a:lnTo>
                    <a:pt x="8749568" y="2992352"/>
                  </a:lnTo>
                  <a:lnTo>
                    <a:pt x="0" y="2992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514443" y="2930185"/>
              <a:ext cx="5313749" cy="740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20"/>
                </a:lnSpc>
              </a:pPr>
              <a:r>
                <a:rPr lang="en-US" sz="2825" spc="31">
                  <a:solidFill>
                    <a:srgbClr val="000000"/>
                  </a:solidFill>
                  <a:latin typeface="Arial" panose="020B0604020202020204"/>
                  <a:ea typeface="Arial" panose="020B0604020202020204"/>
                </a:rPr>
                <a:t>32位 Intel i486操作系统</a:t>
              </a:r>
              <a:endParaRPr lang="en-US" sz="2825" spc="3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4513" y="1189681"/>
            <a:ext cx="5921284" cy="8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  <a:spcBef>
                <a:spcPct val="0"/>
              </a:spcBef>
            </a:pPr>
            <a:r>
              <a:rPr lang="en-US" sz="3965" spc="-2">
                <a:solidFill>
                  <a:srgbClr val="003778"/>
                </a:solidFill>
                <a:ea typeface="Arial Bold" panose="020B0704020202020204"/>
              </a:rPr>
              <a:t>程序开发人员的两大圣杯</a:t>
            </a:r>
            <a:endParaRPr lang="en-US" sz="3965" spc="-2">
              <a:solidFill>
                <a:srgbClr val="003778"/>
              </a:solidFill>
              <a:ea typeface="Arial Bold" panose="020B07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4513" y="2017322"/>
            <a:ext cx="3270762" cy="60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sz="2890" spc="-1">
                <a:solidFill>
                  <a:srgbClr val="003778"/>
                </a:solidFill>
                <a:ea typeface="Arial Bold" panose="020B0704020202020204"/>
              </a:rPr>
              <a:t>编译器和操作系统</a:t>
            </a:r>
            <a:endParaRPr lang="en-US" sz="2890" spc="-1">
              <a:solidFill>
                <a:srgbClr val="003778"/>
              </a:solidFill>
              <a:ea typeface="Arial Bold" panose="020B0704020202020204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12265660" y="2837180"/>
            <a:ext cx="2698115" cy="792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6180"/>
              </a:lnSpc>
              <a:spcBef>
                <a:spcPct val="0"/>
              </a:spcBef>
            </a:pPr>
            <a:r>
              <a:rPr lang="en-US" sz="3965" spc="-2">
                <a:solidFill>
                  <a:srgbClr val="003778"/>
                </a:solidFill>
                <a:ea typeface="Arial Bold" panose="020B0704020202020204"/>
              </a:rPr>
              <a:t>99</a:t>
            </a:r>
            <a:r>
              <a:rPr lang="zh-CN" altLang="en-US" sz="3965" spc="-2">
                <a:solidFill>
                  <a:srgbClr val="003778"/>
                </a:solidFill>
                <a:ea typeface="Arial Bold" panose="020B0704020202020204"/>
              </a:rPr>
              <a:t>分</a:t>
            </a:r>
            <a:endParaRPr lang="zh-CN" altLang="en-US" sz="3965" spc="-2">
              <a:solidFill>
                <a:srgbClr val="003778"/>
              </a:solidFill>
              <a:ea typeface="Arial Bold" panose="020B0704020202020204"/>
            </a:endParaRPr>
          </a:p>
        </p:txBody>
      </p:sp>
      <p:sp>
        <p:nvSpPr>
          <p:cNvPr id="21" name="TextBox 18"/>
          <p:cNvSpPr txBox="1"/>
          <p:nvPr/>
        </p:nvSpPr>
        <p:spPr>
          <a:xfrm>
            <a:off x="12265660" y="5448300"/>
            <a:ext cx="2698115" cy="792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6180"/>
              </a:lnSpc>
              <a:spcBef>
                <a:spcPct val="0"/>
              </a:spcBef>
            </a:pPr>
            <a:r>
              <a:rPr lang="en-US" sz="3965" spc="-2">
                <a:solidFill>
                  <a:srgbClr val="003778"/>
                </a:solidFill>
                <a:ea typeface="Arial Bold" panose="020B0704020202020204"/>
              </a:rPr>
              <a:t>100</a:t>
            </a:r>
            <a:r>
              <a:rPr lang="zh-CN" altLang="en-US" sz="3965" spc="-2">
                <a:solidFill>
                  <a:srgbClr val="003778"/>
                </a:solidFill>
                <a:ea typeface="Arial Bold" panose="020B0704020202020204"/>
              </a:rPr>
              <a:t>分</a:t>
            </a:r>
            <a:endParaRPr lang="zh-CN" altLang="en-US" sz="3965" spc="-2">
              <a:solidFill>
                <a:srgbClr val="003778"/>
              </a:solidFill>
              <a:ea typeface="Arial Bold" panose="020B0704020202020204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337666" y="3640783"/>
            <a:ext cx="18963513" cy="4937475"/>
            <a:chOff x="0" y="0"/>
            <a:chExt cx="25284684" cy="65833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0220" cy="6541282"/>
            </a:xfrm>
            <a:custGeom>
              <a:avLst/>
              <a:gdLst/>
              <a:ahLst/>
              <a:cxnLst/>
              <a:rect l="l" t="t" r="r" b="b"/>
              <a:pathLst>
                <a:path w="8410220" h="6541282">
                  <a:moveTo>
                    <a:pt x="0" y="0"/>
                  </a:moveTo>
                  <a:lnTo>
                    <a:pt x="8410220" y="0"/>
                  </a:lnTo>
                  <a:lnTo>
                    <a:pt x="8410220" y="6541282"/>
                  </a:lnTo>
                  <a:lnTo>
                    <a:pt x="0" y="6541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8410220" y="0"/>
              <a:ext cx="8464243" cy="6583300"/>
            </a:xfrm>
            <a:custGeom>
              <a:avLst/>
              <a:gdLst/>
              <a:ahLst/>
              <a:cxnLst/>
              <a:rect l="l" t="t" r="r" b="b"/>
              <a:pathLst>
                <a:path w="8464243" h="6583300">
                  <a:moveTo>
                    <a:pt x="0" y="0"/>
                  </a:moveTo>
                  <a:lnTo>
                    <a:pt x="8464244" y="0"/>
                  </a:lnTo>
                  <a:lnTo>
                    <a:pt x="8464244" y="6583300"/>
                  </a:lnTo>
                  <a:lnTo>
                    <a:pt x="0" y="658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6874464" y="0"/>
              <a:ext cx="8410220" cy="6541282"/>
            </a:xfrm>
            <a:custGeom>
              <a:avLst/>
              <a:gdLst/>
              <a:ahLst/>
              <a:cxnLst/>
              <a:rect l="l" t="t" r="r" b="b"/>
              <a:pathLst>
                <a:path w="8410220" h="6541282">
                  <a:moveTo>
                    <a:pt x="0" y="0"/>
                  </a:moveTo>
                  <a:lnTo>
                    <a:pt x="8410220" y="0"/>
                  </a:lnTo>
                  <a:lnTo>
                    <a:pt x="8410220" y="6541282"/>
                  </a:lnTo>
                  <a:lnTo>
                    <a:pt x="0" y="6541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301440" y="9070929"/>
            <a:ext cx="3054353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github.com/TochusC/pybicc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-511704" y="3082310"/>
            <a:ext cx="5650061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730" b="1" spc="-1" dirty="0" err="1">
                <a:solidFill>
                  <a:srgbClr val="003778"/>
                </a:solidFill>
                <a:ea typeface="Arial Bold" panose="020B0704020202020204"/>
              </a:rPr>
              <a:t>实时显示编译结果和运行结果</a:t>
            </a:r>
            <a:endParaRPr lang="en-US" sz="2730" b="1" spc="-1" dirty="0">
              <a:solidFill>
                <a:srgbClr val="003778"/>
              </a:solidFill>
              <a:ea typeface="Arial Bold" panose="020B07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862925" y="3099068"/>
            <a:ext cx="5472488" cy="48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5"/>
              </a:lnSpc>
              <a:spcBef>
                <a:spcPct val="0"/>
              </a:spcBef>
            </a:pPr>
            <a:r>
              <a:rPr lang="en-US" sz="2630" b="1" spc="-1" dirty="0" err="1">
                <a:solidFill>
                  <a:srgbClr val="003778"/>
                </a:solidFill>
                <a:ea typeface="Arial Bold" panose="020B0704020202020204"/>
              </a:rPr>
              <a:t>显示词法分析、语法分析中间结果</a:t>
            </a:r>
            <a:endParaRPr lang="en-US" sz="2630" b="1" spc="-1" dirty="0">
              <a:solidFill>
                <a:srgbClr val="003778"/>
              </a:solidFill>
              <a:ea typeface="Arial Bold" panose="020B07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304994" y="3069877"/>
            <a:ext cx="4954306" cy="497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5"/>
              </a:lnSpc>
              <a:spcBef>
                <a:spcPct val="0"/>
              </a:spcBef>
            </a:pPr>
            <a:r>
              <a:rPr lang="en-US" sz="2765" b="1" spc="-1" dirty="0" err="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rPr>
              <a:t>浏览文件、同时编译多个C程序</a:t>
            </a:r>
            <a:endParaRPr lang="en-US" sz="2765" b="1" spc="-1" dirty="0">
              <a:solidFill>
                <a:srgbClr val="003778"/>
              </a:solidFill>
              <a:latin typeface="Arial Bold" panose="020B0704020202020204"/>
              <a:ea typeface="Arial Bold" panose="020B0704020202020204"/>
            </a:endParaRPr>
          </a:p>
        </p:txBody>
      </p:sp>
      <p:grpSp>
        <p:nvGrpSpPr>
          <p:cNvPr id="22" name="Group 11"/>
          <p:cNvGrpSpPr/>
          <p:nvPr/>
        </p:nvGrpSpPr>
        <p:grpSpPr>
          <a:xfrm>
            <a:off x="0" y="1242695"/>
            <a:ext cx="8641715" cy="1501164"/>
            <a:chOff x="0" y="0"/>
            <a:chExt cx="14448062" cy="2787495"/>
          </a:xfrm>
        </p:grpSpPr>
        <p:sp>
          <p:nvSpPr>
            <p:cNvPr id="23" name="Freeform 12"/>
            <p:cNvSpPr/>
            <p:nvPr/>
          </p:nvSpPr>
          <p:spPr>
            <a:xfrm>
              <a:off x="0" y="0"/>
              <a:ext cx="2770426" cy="2770426"/>
            </a:xfrm>
            <a:custGeom>
              <a:avLst/>
              <a:gdLst/>
              <a:ahLst/>
              <a:cxnLst/>
              <a:rect l="l" t="t" r="r" b="b"/>
              <a:pathLst>
                <a:path w="2770426" h="2770426">
                  <a:moveTo>
                    <a:pt x="0" y="0"/>
                  </a:moveTo>
                  <a:lnTo>
                    <a:pt x="2770426" y="0"/>
                  </a:lnTo>
                  <a:lnTo>
                    <a:pt x="2770426" y="2770426"/>
                  </a:lnTo>
                  <a:lnTo>
                    <a:pt x="0" y="2770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2770427" y="80923"/>
              <a:ext cx="3564183" cy="190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10"/>
                </a:lnSpc>
              </a:pPr>
              <a:r>
                <a:rPr lang="en-US" sz="5005" spc="56" dirty="0" err="1">
                  <a:solidFill>
                    <a:srgbClr val="000000"/>
                  </a:solidFill>
                  <a:latin typeface="Arial" panose="020B0604020202020204"/>
                </a:rPr>
                <a:t>Pybicc</a:t>
              </a:r>
              <a:endParaRPr lang="en-US" sz="5005" spc="56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5" name="TextBox 14"/>
            <p:cNvSpPr txBox="1"/>
            <p:nvPr/>
          </p:nvSpPr>
          <p:spPr>
            <a:xfrm>
              <a:off x="2598840" y="1293544"/>
              <a:ext cx="11849222" cy="1493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75"/>
                </a:lnSpc>
              </a:pPr>
              <a:r>
                <a:rPr lang="en-US" sz="2990" spc="33" dirty="0" err="1">
                  <a:solidFill>
                    <a:srgbClr val="000000"/>
                  </a:solidFill>
                  <a:latin typeface="Arial" panose="020B0604020202020204"/>
                  <a:ea typeface="Arial" panose="020B0604020202020204"/>
                </a:rPr>
                <a:t>具有图形化界面的类C语言编译器</a:t>
              </a:r>
              <a:endParaRPr lang="en-US" sz="2990" spc="33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2840" y="2234633"/>
            <a:ext cx="9957415" cy="5801588"/>
            <a:chOff x="0" y="-54746"/>
            <a:chExt cx="13276553" cy="7735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0254" cy="1470254"/>
            </a:xfrm>
            <a:custGeom>
              <a:avLst/>
              <a:gdLst/>
              <a:ahLst/>
              <a:cxnLst/>
              <a:rect l="l" t="t" r="r" b="b"/>
              <a:pathLst>
                <a:path w="1470254" h="1470254">
                  <a:moveTo>
                    <a:pt x="0" y="0"/>
                  </a:moveTo>
                  <a:lnTo>
                    <a:pt x="1470254" y="0"/>
                  </a:lnTo>
                  <a:lnTo>
                    <a:pt x="1470254" y="1470254"/>
                  </a:lnTo>
                  <a:lnTo>
                    <a:pt x="0" y="147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6262" y="1966521"/>
              <a:ext cx="1336674" cy="1638879"/>
            </a:xfrm>
            <a:custGeom>
              <a:avLst/>
              <a:gdLst/>
              <a:ahLst/>
              <a:cxnLst/>
              <a:rect l="l" t="t" r="r" b="b"/>
              <a:pathLst>
                <a:path w="1336674" h="1638879">
                  <a:moveTo>
                    <a:pt x="0" y="0"/>
                  </a:moveTo>
                  <a:lnTo>
                    <a:pt x="1336674" y="0"/>
                  </a:lnTo>
                  <a:lnTo>
                    <a:pt x="1336674" y="1638879"/>
                  </a:lnTo>
                  <a:lnTo>
                    <a:pt x="0" y="1638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432936" y="1998430"/>
              <a:ext cx="5101219" cy="689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55"/>
                </a:lnSpc>
              </a:pPr>
              <a:r>
                <a:rPr lang="en-US" sz="2785" b="1" spc="31" dirty="0" err="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词法分析</a:t>
              </a:r>
              <a:r>
                <a:rPr lang="en-US" sz="2785" b="1" spc="31" dirty="0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(tokenize.py)</a:t>
              </a:r>
              <a:endParaRPr lang="en-US" sz="2785" b="1" spc="31" dirty="0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83255" y="2705301"/>
              <a:ext cx="6952451" cy="483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0"/>
                </a:lnSpc>
                <a:spcBef>
                  <a:spcPct val="0"/>
                </a:spcBef>
              </a:pPr>
              <a:r>
                <a:rPr lang="en-US" sz="1910" spc="-1">
                  <a:solidFill>
                    <a:srgbClr val="000000"/>
                  </a:solidFill>
                  <a:latin typeface="Arial" panose="020B0604020202020204"/>
                  <a:ea typeface="Arial" panose="020B0604020202020204"/>
                </a:rPr>
                <a:t>负责词法分析，解析C源代码，生成Token链表。</a:t>
              </a:r>
              <a:endParaRPr lang="en-US" sz="1910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96262" y="5901393"/>
              <a:ext cx="1451211" cy="1779311"/>
            </a:xfrm>
            <a:custGeom>
              <a:avLst/>
              <a:gdLst/>
              <a:ahLst/>
              <a:cxnLst/>
              <a:rect l="l" t="t" r="r" b="b"/>
              <a:pathLst>
                <a:path w="1451211" h="1779311">
                  <a:moveTo>
                    <a:pt x="0" y="0"/>
                  </a:moveTo>
                  <a:lnTo>
                    <a:pt x="1451211" y="0"/>
                  </a:lnTo>
                  <a:lnTo>
                    <a:pt x="1451211" y="1779311"/>
                  </a:lnTo>
                  <a:lnTo>
                    <a:pt x="0" y="1779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547473" y="6036944"/>
              <a:ext cx="8544132" cy="69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0"/>
                </a:lnSpc>
              </a:pPr>
              <a:r>
                <a:rPr lang="en-US" sz="2805" b="1" spc="31" dirty="0" err="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语义分析</a:t>
              </a:r>
              <a:r>
                <a:rPr lang="en-US" sz="2805" b="1" spc="31" dirty="0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(codegen.py)</a:t>
              </a:r>
              <a:endParaRPr lang="en-US" sz="2805" b="1" spc="31" dirty="0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631753" y="6739073"/>
              <a:ext cx="11644800" cy="501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1925">
                  <a:solidFill>
                    <a:srgbClr val="000000"/>
                  </a:solidFill>
                  <a:latin typeface="Arial" panose="020B0604020202020204"/>
                  <a:ea typeface="Arial" panose="020B0604020202020204"/>
                </a:rPr>
                <a:t>根据抽象语法树，进行语义分析，翻译为Intel80x86汇编语言。</a:t>
              </a:r>
              <a:endParaRPr lang="en-US" sz="1925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645340" y="-54746"/>
              <a:ext cx="2208620" cy="95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5"/>
                </a:lnSpc>
              </a:pPr>
              <a:r>
                <a:rPr lang="en-US" sz="3495" b="1" spc="39" dirty="0" err="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</a:rPr>
                <a:t>编译器</a:t>
              </a:r>
              <a:endParaRPr lang="en-US" sz="3495" b="1" spc="39" dirty="0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32936" y="715663"/>
              <a:ext cx="7002769" cy="5712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45"/>
                </a:lnSpc>
                <a:spcBef>
                  <a:spcPct val="0"/>
                </a:spcBef>
              </a:pPr>
              <a:r>
                <a:rPr lang="en-US" sz="2400" spc="-1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</a:rPr>
                <a:t>(tokenize.py、parse.py、codegen.py)</a:t>
              </a:r>
              <a:endParaRPr lang="en-US" sz="2400" spc="-1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470255" y="4033140"/>
              <a:ext cx="9380141" cy="73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75"/>
                </a:lnSpc>
              </a:pPr>
              <a:r>
                <a:rPr lang="en-US" sz="2985" b="1" spc="33" dirty="0" err="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语法分析</a:t>
              </a:r>
              <a:r>
                <a:rPr lang="en-US" sz="2985" b="1" spc="33" dirty="0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(parse.py)</a:t>
              </a:r>
              <a:endParaRPr lang="en-US" sz="2985" b="1" spc="33" dirty="0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99669" y="4786585"/>
              <a:ext cx="10143682" cy="52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5"/>
                </a:lnSpc>
                <a:spcBef>
                  <a:spcPct val="0"/>
                </a:spcBef>
              </a:pPr>
              <a:r>
                <a:rPr lang="en-US" sz="2045" spc="-1">
                  <a:solidFill>
                    <a:srgbClr val="000000"/>
                  </a:solidFill>
                  <a:latin typeface="Arial" panose="020B0604020202020204"/>
                  <a:ea typeface="Arial" panose="020B0604020202020204"/>
                </a:rPr>
                <a:t>使用LL(1)文法分析，根据Token链表，建立抽象语法树（AST）。</a:t>
              </a:r>
              <a:endParaRPr lang="en-US" sz="2045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96262" y="3962759"/>
              <a:ext cx="1373992" cy="1684633"/>
            </a:xfrm>
            <a:custGeom>
              <a:avLst/>
              <a:gdLst/>
              <a:ahLst/>
              <a:cxnLst/>
              <a:rect l="l" t="t" r="r" b="b"/>
              <a:pathLst>
                <a:path w="1373992" h="1684633">
                  <a:moveTo>
                    <a:pt x="0" y="0"/>
                  </a:moveTo>
                  <a:lnTo>
                    <a:pt x="1373992" y="0"/>
                  </a:lnTo>
                  <a:lnTo>
                    <a:pt x="1373992" y="1684634"/>
                  </a:lnTo>
                  <a:lnTo>
                    <a:pt x="0" y="1684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01440" y="9070929"/>
            <a:ext cx="3054353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github.com/TochusC/pybicc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9352908" y="2275693"/>
            <a:ext cx="1083874" cy="1083874"/>
          </a:xfrm>
          <a:custGeom>
            <a:avLst/>
            <a:gdLst/>
            <a:ahLst/>
            <a:cxnLst/>
            <a:rect l="l" t="t" r="r" b="b"/>
            <a:pathLst>
              <a:path w="1083874" h="1083874">
                <a:moveTo>
                  <a:pt x="0" y="0"/>
                </a:moveTo>
                <a:lnTo>
                  <a:pt x="1083875" y="0"/>
                </a:lnTo>
                <a:lnTo>
                  <a:pt x="1083875" y="1083874"/>
                </a:lnTo>
                <a:lnTo>
                  <a:pt x="0" y="10838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518194" y="2155637"/>
            <a:ext cx="1440338" cy="71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5"/>
              </a:lnSpc>
            </a:pPr>
            <a:r>
              <a:rPr lang="en-US" sz="3495" b="1" spc="39" dirty="0" err="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解释器</a:t>
            </a:r>
            <a:endParaRPr lang="en-US" sz="3495" b="1" spc="39" dirty="0" err="1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612227" y="2754125"/>
            <a:ext cx="7538859" cy="431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5"/>
              </a:lnSpc>
            </a:pPr>
            <a:r>
              <a:rPr lang="en-US" sz="2000" spc="26" dirty="0" err="1">
                <a:solidFill>
                  <a:srgbClr val="000000"/>
                </a:solidFill>
                <a:ea typeface="Arial" panose="020B0604020202020204"/>
              </a:rPr>
              <a:t>以字节级别模拟对存储器的存取，进行运算</a:t>
            </a:r>
            <a:r>
              <a:rPr lang="zh-CN" altLang="en-US" sz="2000" spc="26" dirty="0">
                <a:solidFill>
                  <a:srgbClr val="000000"/>
                </a:solidFill>
                <a:ea typeface="Arial" panose="020B0604020202020204"/>
              </a:rPr>
              <a:t>，实时得到结果。</a:t>
            </a:r>
            <a:endParaRPr lang="en-US" sz="2000" spc="26" dirty="0">
              <a:solidFill>
                <a:srgbClr val="000000"/>
              </a:solidFill>
              <a:ea typeface="Arial" panose="020B06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58340" y="3622628"/>
            <a:ext cx="8592746" cy="50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430" spc="27">
                <a:solidFill>
                  <a:srgbClr val="003778"/>
                </a:solidFill>
                <a:ea typeface="Arial Bold" panose="020B0704020202020204"/>
              </a:rPr>
              <a:t>解释器在运行之前会先解析一遍汇编指令，初始化全局变量。</a:t>
            </a:r>
            <a:endParaRPr lang="en-US" sz="2430" spc="27">
              <a:solidFill>
                <a:srgbClr val="003778"/>
              </a:solidFill>
              <a:ea typeface="Arial Bold" panose="020B0704020202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54056" y="4094940"/>
            <a:ext cx="7330570" cy="190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5765" lvl="1" indent="-202565" algn="l">
              <a:lnSpc>
                <a:spcPts val="3005"/>
              </a:lnSpc>
              <a:buAutoNum type="arabicPeriod"/>
            </a:pPr>
            <a:r>
              <a:rPr lang="en-US" sz="1880" spc="2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glb_vars - 记录程序运行中的全局变量</a:t>
            </a:r>
            <a:endParaRPr lang="en-US" sz="1880" spc="2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05765" lvl="1" indent="-202565" algn="l">
              <a:lnSpc>
                <a:spcPts val="3005"/>
              </a:lnSpc>
              <a:buAutoNum type="arabicPeriod"/>
            </a:pPr>
            <a:r>
              <a:rPr lang="en-US" sz="1880" spc="2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glb_funcs - 记录所有全局可见函数</a:t>
            </a:r>
            <a:endParaRPr lang="en-US" sz="1880" spc="2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05765" lvl="1" indent="-202565" algn="l">
              <a:lnSpc>
                <a:spcPts val="3005"/>
              </a:lnSpc>
              <a:buAutoNum type="arabicPeriod"/>
            </a:pPr>
            <a:r>
              <a:rPr lang="en-US" sz="1880" spc="2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CURRENT_FUNC - 当前运行的函数名</a:t>
            </a:r>
            <a:endParaRPr lang="en-US" sz="1880" spc="2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05765" lvl="1" indent="-202565" algn="l">
              <a:lnSpc>
                <a:spcPts val="3005"/>
              </a:lnSpc>
              <a:buAutoNum type="arabicPeriod"/>
            </a:pPr>
            <a:r>
              <a:rPr lang="en-US" sz="1880" spc="2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RUNNING_COMMAND_LINE_INDEX - 当前运行的指令行号</a:t>
            </a:r>
            <a:endParaRPr lang="en-US" sz="1880" spc="2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algn="l">
              <a:lnSpc>
                <a:spcPts val="3005"/>
              </a:lnSpc>
            </a:pPr>
            <a:endParaRPr lang="en-US" sz="1880" spc="2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558340" y="5854984"/>
            <a:ext cx="8592746" cy="50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430" spc="27">
                <a:solidFill>
                  <a:srgbClr val="003778"/>
                </a:solidFill>
                <a:ea typeface="Arial Bold" panose="020B0704020202020204"/>
              </a:rPr>
              <a:t>用封装好的类模拟存储器，通过接口进行操作</a:t>
            </a:r>
            <a:endParaRPr lang="en-US" sz="2430" spc="27">
              <a:solidFill>
                <a:srgbClr val="003778"/>
              </a:solidFill>
              <a:ea typeface="Arial Bold" panose="020B07040202020202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454056" y="6327297"/>
            <a:ext cx="7330570" cy="190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5765" lvl="1" indent="-202565" algn="l">
              <a:lnSpc>
                <a:spcPts val="3005"/>
              </a:lnSpc>
              <a:buAutoNum type="arabicPeriod"/>
            </a:pPr>
            <a:r>
              <a:rPr lang="en-US" sz="1880" spc="2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使用Memory类模拟内存的工作特性，访问存取均通过成员函数提供的接口实现。</a:t>
            </a:r>
            <a:endParaRPr lang="en-US" sz="1880" spc="2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05765" lvl="1" indent="-202565" algn="l">
              <a:lnSpc>
                <a:spcPts val="3005"/>
              </a:lnSpc>
              <a:buAutoNum type="arabicPeriod"/>
            </a:pPr>
            <a:r>
              <a:rPr lang="en-US" sz="1880" spc="2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所有寄存器（如rax,rbp,rsp）均为Register类的实例，通过共享shared_storage变量， 实现同一寄存器的不同名访问。</a:t>
            </a:r>
            <a:endParaRPr lang="en-US" sz="1880" spc="2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algn="l">
              <a:lnSpc>
                <a:spcPts val="3005"/>
              </a:lnSpc>
            </a:pPr>
            <a:endParaRPr lang="en-US" sz="1880" spc="2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7930" y="1445293"/>
            <a:ext cx="9549048" cy="7445651"/>
          </a:xfrm>
          <a:custGeom>
            <a:avLst/>
            <a:gdLst/>
            <a:ahLst/>
            <a:cxnLst/>
            <a:rect l="l" t="t" r="r" b="b"/>
            <a:pathLst>
              <a:path w="9549048" h="7445651">
                <a:moveTo>
                  <a:pt x="0" y="0"/>
                </a:moveTo>
                <a:lnTo>
                  <a:pt x="9549048" y="0"/>
                </a:lnTo>
                <a:lnTo>
                  <a:pt x="9549048" y="7445651"/>
                </a:lnTo>
                <a:lnTo>
                  <a:pt x="0" y="74456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01440" y="9070929"/>
            <a:ext cx="3054353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github.com/TochusC/Ource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08481" y="2571851"/>
            <a:ext cx="6655549" cy="6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2915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rPr>
              <a:t>可以运行在VMware等虚拟机软件上</a:t>
            </a:r>
            <a:endParaRPr lang="en-US" sz="2915">
              <a:solidFill>
                <a:srgbClr val="003778"/>
              </a:solidFill>
              <a:latin typeface="Arial Bold" panose="020B0704020202020204"/>
              <a:ea typeface="Arial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65205" y="3574686"/>
            <a:ext cx="4906939" cy="61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810" lvl="1" indent="-319405" algn="ctr">
              <a:lnSpc>
                <a:spcPts val="4615"/>
              </a:lnSpc>
              <a:buFont typeface="Arial" panose="020B0604020202020204"/>
              <a:buChar char="•"/>
            </a:pPr>
            <a:r>
              <a:rPr lang="en-US" sz="2960" spc="-1" dirty="0" err="1">
                <a:solidFill>
                  <a:srgbClr val="003778"/>
                </a:solidFill>
                <a:ea typeface="Arial Bold" panose="020B0704020202020204"/>
              </a:rPr>
              <a:t>目前仅支持数条基本指令</a:t>
            </a:r>
            <a:endParaRPr lang="en-US" sz="2960" spc="-1" dirty="0">
              <a:solidFill>
                <a:srgbClr val="003778"/>
              </a:solidFill>
              <a:ea typeface="Arial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687695" y="6494872"/>
            <a:ext cx="4610912" cy="1198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810" lvl="1" indent="-319405" algn="ctr">
              <a:lnSpc>
                <a:spcPts val="4615"/>
              </a:lnSpc>
              <a:buFont typeface="Arial" panose="020B0604020202020204"/>
              <a:buChar char="•"/>
            </a:pPr>
            <a:r>
              <a:rPr lang="en-US" sz="2960" dirty="0" err="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rPr>
              <a:t>支持运行简单的C程序</a:t>
            </a:r>
            <a:endParaRPr lang="en-US" sz="2960" dirty="0">
              <a:solidFill>
                <a:srgbClr val="003778"/>
              </a:solidFill>
              <a:latin typeface="Arial Bold" panose="020B0704020202020204"/>
              <a:ea typeface="Arial Bold" panose="020B0704020202020204"/>
            </a:endParaRPr>
          </a:p>
          <a:p>
            <a:pPr algn="ctr">
              <a:lnSpc>
                <a:spcPts val="4615"/>
              </a:lnSpc>
            </a:pPr>
            <a:r>
              <a:rPr lang="en-US" sz="2960" spc="-1" dirty="0">
                <a:solidFill>
                  <a:srgbClr val="003778"/>
                </a:solidFill>
                <a:latin typeface="Arial Bold" panose="020B0704020202020204"/>
              </a:rPr>
              <a:t>  </a:t>
            </a:r>
            <a:endParaRPr lang="en-US" sz="2960" spc="-1" dirty="0">
              <a:solidFill>
                <a:srgbClr val="003778"/>
              </a:solidFill>
              <a:latin typeface="Arial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504899" y="4107478"/>
            <a:ext cx="5083671" cy="193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1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help # </a:t>
            </a:r>
            <a:r>
              <a:rPr lang="en-US" sz="211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查看帮助</a:t>
            </a:r>
            <a:endParaRPr lang="en-US" sz="211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algn="l">
              <a:lnSpc>
                <a:spcPts val="3035"/>
              </a:lnSpc>
            </a:pPr>
            <a:r>
              <a:rPr lang="en-US" sz="211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cls</a:t>
            </a:r>
            <a:r>
              <a:rPr lang="en-US" sz="211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# </a:t>
            </a:r>
            <a:r>
              <a:rPr lang="en-US" sz="211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清屏</a:t>
            </a:r>
            <a:endParaRPr lang="en-US" sz="211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algn="l">
              <a:lnSpc>
                <a:spcPts val="3035"/>
              </a:lnSpc>
            </a:pPr>
            <a:r>
              <a:rPr lang="en-US" sz="211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dir</a:t>
            </a:r>
            <a:r>
              <a:rPr lang="en-US" sz="211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# </a:t>
            </a:r>
            <a:r>
              <a:rPr lang="en-US" sz="211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查看当前目录下的文件</a:t>
            </a:r>
            <a:endParaRPr lang="en-US" sz="211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algn="l">
              <a:lnSpc>
                <a:spcPts val="3035"/>
              </a:lnSpc>
            </a:pPr>
            <a:r>
              <a:rPr lang="en-US" sz="211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type # </a:t>
            </a:r>
            <a:r>
              <a:rPr lang="en-US" sz="211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查看文件内容</a:t>
            </a:r>
            <a:endParaRPr lang="en-US" sz="211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algn="l">
              <a:lnSpc>
                <a:spcPts val="3035"/>
              </a:lnSpc>
            </a:pPr>
            <a:r>
              <a:rPr lang="en-US" sz="2110" spc="-1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mem # </a:t>
            </a:r>
            <a:r>
              <a:rPr lang="en-US" sz="2110" spc="-1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查看内存使用情况</a:t>
            </a:r>
            <a:endParaRPr lang="en-US" sz="2110" spc="-1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501059" y="7154581"/>
            <a:ext cx="4771011" cy="1170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10">
                <a:solidFill>
                  <a:srgbClr val="000000"/>
                </a:solidFill>
                <a:ea typeface="Arial" panose="020B0604020202020204"/>
              </a:rPr>
              <a:t>为应用程序提供了必要的运行环境和用于读取文件信息、往控制台输出字符的系统调用。</a:t>
            </a:r>
            <a:endParaRPr lang="en-US" sz="2110">
              <a:solidFill>
                <a:srgbClr val="000000"/>
              </a:solidFill>
              <a:ea typeface="Arial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08481" y="1733316"/>
            <a:ext cx="3960331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5"/>
              </a:lnSpc>
            </a:pPr>
            <a:r>
              <a:rPr lang="en-US" sz="3990" b="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Ource操作系统</a:t>
            </a:r>
            <a:endParaRPr lang="en-US" sz="3990" b="1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620" y="943704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301440" y="9070929"/>
            <a:ext cx="3054353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github.com/TochusC/Ource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53061" y="1442985"/>
            <a:ext cx="5633276" cy="80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  <a:spcBef>
                <a:spcPct val="0"/>
              </a:spcBef>
            </a:pPr>
            <a:r>
              <a:rPr lang="en-US" sz="4005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通过C和汇编语言编写</a:t>
            </a:r>
            <a:endParaRPr lang="en-US" sz="4005" b="1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3710" y="2254398"/>
            <a:ext cx="7955090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0"/>
              </a:lnSpc>
              <a:spcBef>
                <a:spcPct val="0"/>
              </a:spcBef>
            </a:pPr>
            <a:r>
              <a:rPr lang="en-US" sz="2880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实现了操作系统应有的支撑功能和资源管理功能</a:t>
            </a:r>
            <a:endParaRPr lang="en-US" sz="2880" b="1" spc="-1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52471" y="1564462"/>
            <a:ext cx="290188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5"/>
              </a:lnSpc>
              <a:spcBef>
                <a:spcPct val="0"/>
              </a:spcBef>
            </a:pPr>
            <a:r>
              <a:rPr lang="en-US" sz="3400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资源管理功能</a:t>
            </a:r>
            <a:endParaRPr lang="en-US" sz="3400" b="1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060147" y="2424616"/>
            <a:ext cx="5864450" cy="1206869"/>
            <a:chOff x="0" y="0"/>
            <a:chExt cx="7819266" cy="160915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52400"/>
              <a:ext cx="3381659" cy="71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3725" lvl="1" indent="-297180" algn="ctr">
                <a:lnSpc>
                  <a:spcPts val="4290"/>
                </a:lnSpc>
                <a:buFont typeface="Arial" panose="020B0604020202020204"/>
                <a:buChar char="•"/>
              </a:pPr>
              <a:r>
                <a:rPr lang="en-US" sz="2750" spc="-1">
                  <a:solidFill>
                    <a:srgbClr val="003778"/>
                  </a:solidFill>
                  <a:ea typeface="Arial Bold" panose="020B0704020202020204"/>
                </a:rPr>
                <a:t>处理器管理</a:t>
              </a:r>
              <a:endParaRPr lang="en-US" sz="2750" spc="-1">
                <a:solidFill>
                  <a:srgbClr val="003778"/>
                </a:solidFill>
                <a:ea typeface="Arial Bold" panose="020B0704020202020204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64760" y="434662"/>
              <a:ext cx="6854506" cy="1174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</a:pPr>
              <a:r>
                <a:rPr lang="en-US" sz="2250">
                  <a:solidFill>
                    <a:srgbClr val="000000"/>
                  </a:solidFill>
                  <a:ea typeface="Arial" panose="020B0604020202020204"/>
                </a:rPr>
                <a:t>多级优先队列进行任务调度，</a:t>
              </a:r>
              <a:endParaRPr lang="en-US" sz="2250">
                <a:solidFill>
                  <a:srgbClr val="000000"/>
                </a:solidFill>
                <a:ea typeface="Arial" panose="020B0604020202020204"/>
              </a:endParaRPr>
            </a:p>
            <a:p>
              <a:pPr algn="l">
                <a:lnSpc>
                  <a:spcPts val="3510"/>
                </a:lnSpc>
              </a:pPr>
              <a:r>
                <a:rPr lang="en-US" sz="2250" spc="-1">
                  <a:solidFill>
                    <a:srgbClr val="000000"/>
                  </a:solidFill>
                  <a:ea typeface="Arial" panose="020B0604020202020204"/>
                </a:rPr>
                <a:t>采用时间片轮转的方式进行任务切换。 </a:t>
              </a:r>
              <a:endParaRPr lang="en-US" sz="2250" spc="-1">
                <a:solidFill>
                  <a:srgbClr val="000000"/>
                </a:solidFill>
                <a:ea typeface="Arial" panose="020B0604020202020204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72703" y="3908415"/>
            <a:ext cx="5751893" cy="1234379"/>
            <a:chOff x="0" y="0"/>
            <a:chExt cx="7669191" cy="164583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42875"/>
              <a:ext cx="2759438" cy="668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0" lvl="1" indent="-279400" algn="ctr">
                <a:lnSpc>
                  <a:spcPts val="4035"/>
                </a:lnSpc>
                <a:buFont typeface="Arial" panose="020B0604020202020204"/>
                <a:buChar char="•"/>
              </a:pPr>
              <a:r>
                <a:rPr lang="en-US" sz="2590" spc="-1">
                  <a:solidFill>
                    <a:srgbClr val="003778"/>
                  </a:solidFill>
                  <a:ea typeface="Arial Bold" panose="020B0704020202020204"/>
                </a:rPr>
                <a:t>内存管理</a:t>
              </a:r>
              <a:endParaRPr lang="en-US" sz="2590" spc="-1">
                <a:solidFill>
                  <a:srgbClr val="003778"/>
                </a:solidFill>
                <a:ea typeface="Arial Bold" panose="020B0704020202020204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62886" y="533179"/>
              <a:ext cx="6806305" cy="1112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5"/>
                </a:lnSpc>
              </a:pPr>
              <a:r>
                <a:rPr lang="en-US" sz="2115" spc="-1">
                  <a:solidFill>
                    <a:srgbClr val="000000"/>
                  </a:solidFill>
                  <a:ea typeface="Arial" panose="020B0604020202020204"/>
                </a:rPr>
                <a:t>采用分段存储管理的方式进行内存管理，通过设置全局段表，进行内存分配。</a:t>
              </a:r>
              <a:endParaRPr lang="en-US" sz="2115" spc="-1">
                <a:solidFill>
                  <a:srgbClr val="000000"/>
                </a:solidFill>
                <a:ea typeface="Arial" panose="020B0604020202020204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72703" y="5419019"/>
            <a:ext cx="6428491" cy="911042"/>
            <a:chOff x="0" y="0"/>
            <a:chExt cx="8571322" cy="121472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71450"/>
              <a:ext cx="3084032" cy="758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4840" lvl="1" indent="-312420" algn="ctr">
                <a:lnSpc>
                  <a:spcPts val="4510"/>
                </a:lnSpc>
                <a:buFont typeface="Arial" panose="020B0604020202020204"/>
                <a:buChar char="•"/>
              </a:pPr>
              <a:r>
                <a:rPr lang="en-US" sz="2890" spc="-1">
                  <a:solidFill>
                    <a:srgbClr val="003778"/>
                  </a:solidFill>
                  <a:ea typeface="Arial Bold" panose="020B0704020202020204"/>
                </a:rPr>
                <a:t>设备管理</a:t>
              </a:r>
              <a:endParaRPr lang="en-US" sz="2890" spc="-1">
                <a:solidFill>
                  <a:srgbClr val="003778"/>
                </a:solidFill>
                <a:ea typeface="Arial Bold" panose="020B0704020202020204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64388" y="610463"/>
              <a:ext cx="7606934" cy="604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90"/>
                </a:lnSpc>
              </a:pPr>
              <a:r>
                <a:rPr lang="en-US" sz="2365" spc="-1">
                  <a:solidFill>
                    <a:srgbClr val="000000"/>
                  </a:solidFill>
                  <a:latin typeface="Arial" panose="020B0604020202020204"/>
                  <a:ea typeface="Arial" panose="020B0604020202020204"/>
                </a:rPr>
                <a:t>通过中断使用BIOS管理并控制设备。</a:t>
              </a:r>
              <a:endParaRPr lang="en-US" sz="2365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72703" y="6606286"/>
            <a:ext cx="6812190" cy="926796"/>
            <a:chOff x="0" y="0"/>
            <a:chExt cx="9082920" cy="123572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52400"/>
              <a:ext cx="3137362" cy="750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5635" lvl="1" indent="-317500" algn="ctr">
                <a:lnSpc>
                  <a:spcPts val="4590"/>
                </a:lnSpc>
                <a:buFont typeface="Arial" panose="020B0604020202020204"/>
                <a:buChar char="•"/>
              </a:pPr>
              <a:r>
                <a:rPr lang="en-US" sz="2940" spc="-1">
                  <a:solidFill>
                    <a:srgbClr val="003778"/>
                  </a:solidFill>
                  <a:ea typeface="Arial Bold" panose="020B0704020202020204"/>
                </a:rPr>
                <a:t>文件读取</a:t>
              </a:r>
              <a:endParaRPr lang="en-US" sz="2940" spc="-1">
                <a:solidFill>
                  <a:srgbClr val="003778"/>
                </a:solidFill>
                <a:ea typeface="Arial Bold" panose="020B0704020202020204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81064" y="613635"/>
              <a:ext cx="8101856" cy="62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55"/>
                </a:lnSpc>
              </a:pPr>
              <a:r>
                <a:rPr lang="en-US" sz="2405" spc="-1">
                  <a:solidFill>
                    <a:srgbClr val="000000"/>
                  </a:solidFill>
                  <a:latin typeface="Arial" panose="020B0604020202020204"/>
                  <a:ea typeface="Arial" panose="020B0604020202020204"/>
                </a:rPr>
                <a:t>使用FAT12文件系统进行文件的组织管理。</a:t>
              </a:r>
              <a:endParaRPr lang="en-US" sz="2405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66424" y="2949264"/>
            <a:ext cx="218977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  <a:spcBef>
                <a:spcPct val="0"/>
              </a:spcBef>
            </a:pPr>
            <a:r>
              <a:rPr lang="en-US" sz="3300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支撑功能</a:t>
            </a:r>
            <a:endParaRPr lang="en-US" sz="3300" b="1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833306" y="3753304"/>
            <a:ext cx="2102153" cy="57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9440" lvl="1" indent="-299720" algn="ctr">
              <a:lnSpc>
                <a:spcPts val="4330"/>
              </a:lnSpc>
              <a:buFont typeface="Arial" panose="020B0604020202020204"/>
              <a:buChar char="•"/>
            </a:pPr>
            <a:r>
              <a:rPr lang="en-US" sz="2775">
                <a:solidFill>
                  <a:srgbClr val="003778"/>
                </a:solidFill>
                <a:ea typeface="Arial Bold" panose="020B0704020202020204"/>
              </a:rPr>
              <a:t>中断处理</a:t>
            </a:r>
            <a:endParaRPr lang="en-US" sz="2775">
              <a:solidFill>
                <a:srgbClr val="003778"/>
              </a:solidFill>
              <a:ea typeface="Arial Bold" panose="020B0704020202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482008" y="4343948"/>
            <a:ext cx="5187195" cy="86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0"/>
              </a:lnSpc>
            </a:pPr>
            <a:r>
              <a:rPr lang="en-US" sz="2125">
                <a:solidFill>
                  <a:srgbClr val="000000"/>
                </a:solidFill>
                <a:ea typeface="Arial" panose="020B0604020202020204"/>
              </a:rPr>
              <a:t>设置中断向量表，编写相应中断处理程序，实现对中断信号的响应处理。</a:t>
            </a:r>
            <a:endParaRPr lang="en-US" sz="2125">
              <a:solidFill>
                <a:srgbClr val="000000"/>
              </a:solidFill>
              <a:ea typeface="Arial" panose="020B0604020202020204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758267" y="5419368"/>
            <a:ext cx="5835897" cy="1307122"/>
            <a:chOff x="0" y="0"/>
            <a:chExt cx="7781196" cy="1742830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152400"/>
              <a:ext cx="2802870" cy="716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9440" lvl="1" indent="-299720" algn="ctr">
                <a:lnSpc>
                  <a:spcPts val="4330"/>
                </a:lnSpc>
                <a:buFont typeface="Arial" panose="020B0604020202020204"/>
                <a:buChar char="•"/>
              </a:pPr>
              <a:r>
                <a:rPr lang="en-US" sz="2775">
                  <a:solidFill>
                    <a:srgbClr val="003778"/>
                  </a:solidFill>
                  <a:ea typeface="Arial Bold" panose="020B0704020202020204"/>
                </a:rPr>
                <a:t>时钟管理</a:t>
              </a:r>
              <a:endParaRPr lang="en-US" sz="2775">
                <a:solidFill>
                  <a:srgbClr val="003778"/>
                </a:solidFill>
                <a:ea typeface="Arial Bold" panose="020B0704020202020204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864936" y="625600"/>
              <a:ext cx="6916260" cy="1117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20"/>
                </a:lnSpc>
              </a:pPr>
              <a:r>
                <a:rPr lang="en-US" sz="2125">
                  <a:solidFill>
                    <a:srgbClr val="000000"/>
                  </a:solidFill>
                  <a:latin typeface="Arial" panose="020B0604020202020204"/>
                  <a:ea typeface="Arial" panose="020B0604020202020204"/>
                </a:rPr>
                <a:t>设置可编程间隔定时器（PIT），实现系统定时功能。</a:t>
              </a:r>
              <a:endParaRPr lang="en-US" sz="2125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758267" y="7069684"/>
            <a:ext cx="5835897" cy="1217466"/>
            <a:chOff x="0" y="0"/>
            <a:chExt cx="7781196" cy="1623288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152400"/>
              <a:ext cx="2802870" cy="716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9440" lvl="1" indent="-299720" algn="ctr">
                <a:lnSpc>
                  <a:spcPts val="4330"/>
                </a:lnSpc>
                <a:buFont typeface="Arial" panose="020B0604020202020204"/>
                <a:buChar char="•"/>
              </a:pPr>
              <a:r>
                <a:rPr lang="en-US" sz="2775">
                  <a:solidFill>
                    <a:srgbClr val="003778"/>
                  </a:solidFill>
                  <a:ea typeface="Arial Bold" panose="020B0704020202020204"/>
                </a:rPr>
                <a:t>原语操作</a:t>
              </a:r>
              <a:endParaRPr lang="en-US" sz="2775">
                <a:solidFill>
                  <a:srgbClr val="003778"/>
                </a:solidFill>
                <a:ea typeface="Arial Bold" panose="020B0704020202020204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64936" y="506058"/>
              <a:ext cx="6916260" cy="1117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20"/>
                </a:lnSpc>
              </a:pPr>
              <a:r>
                <a:rPr lang="en-US" sz="2125">
                  <a:solidFill>
                    <a:srgbClr val="000000"/>
                  </a:solidFill>
                  <a:ea typeface="Arial" panose="020B0604020202020204"/>
                </a:rPr>
                <a:t>用汇编语言编写相应的关中断、开中断函数，以支持进行原语操作。</a:t>
              </a:r>
              <a:endParaRPr lang="en-US" sz="2125">
                <a:solidFill>
                  <a:srgbClr val="000000"/>
                </a:solidFill>
                <a:ea typeface="Arial" panose="020B0604020202020204"/>
              </a:endParaRPr>
            </a:p>
          </p:txBody>
        </p:sp>
      </p:grpSp>
      <p:sp>
        <p:nvSpPr>
          <p:cNvPr id="35" name="AutoShape 35"/>
          <p:cNvSpPr/>
          <p:nvPr/>
        </p:nvSpPr>
        <p:spPr>
          <a:xfrm>
            <a:off x="9134610" y="1598628"/>
            <a:ext cx="19050" cy="7089744"/>
          </a:xfrm>
          <a:prstGeom prst="line">
            <a:avLst/>
          </a:prstGeom>
          <a:ln w="38100" cap="flat">
            <a:solidFill>
              <a:srgbClr val="00377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36"/>
          <p:cNvSpPr txBox="1"/>
          <p:nvPr/>
        </p:nvSpPr>
        <p:spPr>
          <a:xfrm>
            <a:off x="10015855" y="7885430"/>
            <a:ext cx="6329045" cy="729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90"/>
              </a:lnSpc>
              <a:spcBef>
                <a:spcPct val="0"/>
              </a:spcBef>
            </a:pPr>
            <a:r>
              <a:rPr lang="en-US" sz="3645" b="1" spc="-2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对计算机体系彻底“祛魅”</a:t>
            </a:r>
            <a:endParaRPr lang="en-US" sz="3645" b="1" spc="-2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323" y="1964215"/>
            <a:ext cx="7295505" cy="3647753"/>
          </a:xfrm>
          <a:custGeom>
            <a:avLst/>
            <a:gdLst/>
            <a:ahLst/>
            <a:cxnLst/>
            <a:rect l="l" t="t" r="r" b="b"/>
            <a:pathLst>
              <a:path w="7295505" h="3647753">
                <a:moveTo>
                  <a:pt x="0" y="0"/>
                </a:moveTo>
                <a:lnTo>
                  <a:pt x="7295506" y="0"/>
                </a:lnTo>
                <a:lnTo>
                  <a:pt x="7295506" y="3647753"/>
                </a:lnTo>
                <a:lnTo>
                  <a:pt x="0" y="3647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025" y="2886439"/>
            <a:ext cx="2692419" cy="5845155"/>
          </a:xfrm>
          <a:custGeom>
            <a:avLst/>
            <a:gdLst/>
            <a:ahLst/>
            <a:cxnLst/>
            <a:rect l="l" t="t" r="r" b="b"/>
            <a:pathLst>
              <a:path w="2692419" h="5845155">
                <a:moveTo>
                  <a:pt x="0" y="0"/>
                </a:moveTo>
                <a:lnTo>
                  <a:pt x="2692419" y="0"/>
                </a:lnTo>
                <a:lnTo>
                  <a:pt x="2692419" y="5845155"/>
                </a:lnTo>
                <a:lnTo>
                  <a:pt x="0" y="58451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779873" y="2869531"/>
            <a:ext cx="2707551" cy="5862064"/>
          </a:xfrm>
          <a:custGeom>
            <a:avLst/>
            <a:gdLst/>
            <a:ahLst/>
            <a:cxnLst/>
            <a:rect l="l" t="t" r="r" b="b"/>
            <a:pathLst>
              <a:path w="2707551" h="5862064">
                <a:moveTo>
                  <a:pt x="0" y="0"/>
                </a:moveTo>
                <a:lnTo>
                  <a:pt x="2707551" y="0"/>
                </a:lnTo>
                <a:lnTo>
                  <a:pt x="2707551" y="5862063"/>
                </a:lnTo>
                <a:lnTo>
                  <a:pt x="0" y="58620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52620" y="2901580"/>
            <a:ext cx="2691450" cy="5830014"/>
          </a:xfrm>
          <a:custGeom>
            <a:avLst/>
            <a:gdLst/>
            <a:ahLst/>
            <a:cxnLst/>
            <a:rect l="l" t="t" r="r" b="b"/>
            <a:pathLst>
              <a:path w="2691450" h="5830014">
                <a:moveTo>
                  <a:pt x="0" y="0"/>
                </a:moveTo>
                <a:lnTo>
                  <a:pt x="2691450" y="0"/>
                </a:lnTo>
                <a:lnTo>
                  <a:pt x="2691450" y="5830014"/>
                </a:lnTo>
                <a:lnTo>
                  <a:pt x="0" y="58300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051025" y="1403882"/>
            <a:ext cx="7602071" cy="116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2925" b="1">
                <a:solidFill>
                  <a:srgbClr val="003778"/>
                </a:solidFill>
                <a:ea typeface="Arial Bold" panose="020B0704020202020204"/>
              </a:rPr>
              <a:t>安卓项目开发经验</a:t>
            </a:r>
            <a:endParaRPr lang="en-US" sz="2925" b="1">
              <a:solidFill>
                <a:srgbClr val="003778"/>
              </a:solidFill>
              <a:ea typeface="Arial Bold" panose="020B0704020202020204"/>
            </a:endParaRPr>
          </a:p>
          <a:p>
            <a:pPr algn="l">
              <a:lnSpc>
                <a:spcPts val="4560"/>
              </a:lnSpc>
            </a:pPr>
            <a:r>
              <a:rPr lang="en-US" sz="2925" b="1" spc="-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rPr>
              <a:t>《AtomSounds》氛围音乐编辑器</a:t>
            </a:r>
            <a:endParaRPr lang="en-US" sz="2925" b="1" spc="-1">
              <a:solidFill>
                <a:srgbClr val="003778"/>
              </a:solidFill>
              <a:latin typeface="Arial Bold" panose="020B0704020202020204"/>
              <a:ea typeface="Arial Bold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9374" y="1379903"/>
            <a:ext cx="7602071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2925" b="1" spc="-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rPr>
              <a:t>使用PaddlePaddle深度学习框架复现AlexNet</a:t>
            </a:r>
            <a:endParaRPr lang="en-US" sz="2925" b="1" spc="-1">
              <a:solidFill>
                <a:srgbClr val="003778"/>
              </a:solidFill>
              <a:latin typeface="Arial Bold" panose="020B0704020202020204"/>
              <a:ea typeface="Arial Bold" panose="020B0704020202020204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8764077" y="1680510"/>
            <a:ext cx="0" cy="7235393"/>
          </a:xfrm>
          <a:prstGeom prst="line">
            <a:avLst/>
          </a:prstGeom>
          <a:ln w="38100" cap="flat">
            <a:solidFill>
              <a:srgbClr val="00377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7"/>
          <p:cNvSpPr txBox="1"/>
          <p:nvPr/>
        </p:nvSpPr>
        <p:spPr>
          <a:xfrm>
            <a:off x="575874" y="5805853"/>
            <a:ext cx="7602071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4560"/>
              </a:lnSpc>
            </a:pPr>
            <a:r>
              <a:rPr lang="zh-CN" altLang="en-US" sz="2925" b="1" spc="-1">
                <a:solidFill>
                  <a:srgbClr val="003778"/>
                </a:solidFill>
                <a:latin typeface="Arial Bold" panose="020B0704020202020204"/>
                <a:ea typeface="宋体" panose="02010600030101010101" pitchFamily="2" charset="-122"/>
              </a:rPr>
              <a:t>基于</a:t>
            </a:r>
            <a:r>
              <a:rPr lang="en-US" altLang="zh-CN" sz="2925" b="1" spc="-1">
                <a:solidFill>
                  <a:srgbClr val="003778"/>
                </a:solidFill>
                <a:latin typeface="Arial Bold" panose="020B0704020202020204"/>
                <a:ea typeface="宋体" panose="02010600030101010101" pitchFamily="2" charset="-122"/>
              </a:rPr>
              <a:t>ROS2</a:t>
            </a:r>
            <a:r>
              <a:rPr lang="zh-CN" altLang="en-US" sz="2925" b="1" spc="-1">
                <a:solidFill>
                  <a:srgbClr val="003778"/>
                </a:solidFill>
                <a:latin typeface="Arial Bold" panose="020B0704020202020204"/>
                <a:ea typeface="宋体" panose="02010600030101010101" pitchFamily="2" charset="-122"/>
              </a:rPr>
              <a:t>通信实现</a:t>
            </a:r>
            <a:r>
              <a:rPr lang="en-US" altLang="zh-CN" sz="2925" b="1" spc="-1">
                <a:solidFill>
                  <a:srgbClr val="003778"/>
                </a:solidFill>
                <a:latin typeface="Arial Bold" panose="020B0704020202020204"/>
                <a:ea typeface="宋体" panose="02010600030101010101" pitchFamily="2" charset="-122"/>
              </a:rPr>
              <a:t>YOLO</a:t>
            </a:r>
            <a:r>
              <a:rPr lang="zh-CN" altLang="en-US" sz="2925" b="1" spc="-1">
                <a:solidFill>
                  <a:srgbClr val="003778"/>
                </a:solidFill>
                <a:latin typeface="Arial Bold" panose="020B0704020202020204"/>
                <a:ea typeface="宋体" panose="02010600030101010101" pitchFamily="2" charset="-122"/>
              </a:rPr>
              <a:t>目标检测</a:t>
            </a:r>
            <a:endParaRPr lang="zh-CN" altLang="en-US" sz="2925" b="1" spc="-1">
              <a:solidFill>
                <a:srgbClr val="003778"/>
              </a:solidFill>
              <a:latin typeface="Arial Bold" panose="020B0704020202020204"/>
              <a:ea typeface="宋体" panose="0201060003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45" y="6615430"/>
            <a:ext cx="3996690" cy="22688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6945" y="6591300"/>
            <a:ext cx="3760470" cy="22929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280" y="5639361"/>
            <a:ext cx="18288180" cy="3000240"/>
            <a:chOff x="0" y="0"/>
            <a:chExt cx="24384240" cy="4000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254" cy="4000373"/>
            </a:xfrm>
            <a:custGeom>
              <a:avLst/>
              <a:gdLst/>
              <a:ahLst/>
              <a:cxnLst/>
              <a:rect l="l" t="t" r="r" b="b"/>
              <a:pathLst>
                <a:path w="24384254" h="4000373">
                  <a:moveTo>
                    <a:pt x="0" y="0"/>
                  </a:moveTo>
                  <a:lnTo>
                    <a:pt x="24384254" y="0"/>
                  </a:lnTo>
                  <a:lnTo>
                    <a:pt x="24384254" y="4000373"/>
                  </a:lnTo>
                  <a:lnTo>
                    <a:pt x="0" y="4000373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" b="-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5" b="-2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1" b="-2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825" r="-14931" b="-38705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0" b="-33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" b="-156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44776" y="9192051"/>
            <a:ext cx="17654706" cy="66249"/>
            <a:chOff x="0" y="0"/>
            <a:chExt cx="8550000" cy="32084"/>
          </a:xfrm>
        </p:grpSpPr>
        <p:sp>
          <p:nvSpPr>
            <p:cNvPr id="13" name="Freeform 13"/>
            <p:cNvSpPr/>
            <p:nvPr/>
          </p:nvSpPr>
          <p:spPr>
            <a:xfrm>
              <a:off x="25527" y="0"/>
              <a:ext cx="8498840" cy="32145"/>
            </a:xfrm>
            <a:custGeom>
              <a:avLst/>
              <a:gdLst/>
              <a:ahLst/>
              <a:cxnLst/>
              <a:rect l="l" t="t" r="r" b="b"/>
              <a:pathLst>
                <a:path w="8498840" h="32145">
                  <a:moveTo>
                    <a:pt x="0" y="0"/>
                  </a:moveTo>
                  <a:lnTo>
                    <a:pt x="8498840" y="0"/>
                  </a:lnTo>
                  <a:lnTo>
                    <a:pt x="8498840" y="32145"/>
                  </a:lnTo>
                  <a:lnTo>
                    <a:pt x="0" y="32145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160" y="1790640"/>
            <a:ext cx="18288180" cy="3000240"/>
            <a:chOff x="0" y="0"/>
            <a:chExt cx="24384240" cy="4000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84254" cy="4000373"/>
            </a:xfrm>
            <a:custGeom>
              <a:avLst/>
              <a:gdLst/>
              <a:ahLst/>
              <a:cxnLst/>
              <a:rect l="l" t="t" r="r" b="b"/>
              <a:pathLst>
                <a:path w="24384254" h="4000373">
                  <a:moveTo>
                    <a:pt x="0" y="0"/>
                  </a:moveTo>
                  <a:lnTo>
                    <a:pt x="24384254" y="0"/>
                  </a:lnTo>
                  <a:lnTo>
                    <a:pt x="24384254" y="4000373"/>
                  </a:lnTo>
                  <a:lnTo>
                    <a:pt x="0" y="4000373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52776" y="2192670"/>
            <a:ext cx="4920739" cy="839506"/>
            <a:chOff x="0" y="0"/>
            <a:chExt cx="6560985" cy="1119341"/>
          </a:xfrm>
        </p:grpSpPr>
        <p:sp>
          <p:nvSpPr>
            <p:cNvPr id="17" name="TextBox 17"/>
            <p:cNvSpPr txBox="1"/>
            <p:nvPr/>
          </p:nvSpPr>
          <p:spPr>
            <a:xfrm>
              <a:off x="1387577" y="-224365"/>
              <a:ext cx="5173408" cy="1343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15"/>
                </a:lnSpc>
              </a:pPr>
              <a:r>
                <a:rPr lang="en-US" sz="3845">
                  <a:solidFill>
                    <a:srgbClr val="FFFFFF"/>
                  </a:solidFill>
                  <a:ea typeface="Arial Bold" panose="020B0704020202020204"/>
                </a:rPr>
                <a:t>三维建模</a:t>
              </a:r>
              <a:r>
                <a:rPr lang="en-US" sz="3845">
                  <a:solidFill>
                    <a:srgbClr val="FFFFFF"/>
                  </a:solidFill>
                  <a:latin typeface="Arial Bold" panose="020B0704020202020204"/>
                </a:rPr>
                <a:t>Blender</a:t>
              </a:r>
              <a:endParaRPr lang="en-US" sz="3845">
                <a:solidFill>
                  <a:srgbClr val="FFFFFF"/>
                </a:solidFill>
                <a:latin typeface="Arial Bold" panose="020B0704020202020204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211904" cy="1119341"/>
            </a:xfrm>
            <a:custGeom>
              <a:avLst/>
              <a:gdLst/>
              <a:ahLst/>
              <a:cxnLst/>
              <a:rect l="l" t="t" r="r" b="b"/>
              <a:pathLst>
                <a:path w="1211904" h="1119341">
                  <a:moveTo>
                    <a:pt x="0" y="0"/>
                  </a:moveTo>
                  <a:lnTo>
                    <a:pt x="1211904" y="0"/>
                  </a:lnTo>
                  <a:lnTo>
                    <a:pt x="1211904" y="1119341"/>
                  </a:lnTo>
                  <a:lnTo>
                    <a:pt x="0" y="1119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202343" b="-2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5451615" y="6112342"/>
            <a:ext cx="64800" cy="2196180"/>
            <a:chOff x="0" y="0"/>
            <a:chExt cx="86400" cy="2928240"/>
          </a:xfrm>
        </p:grpSpPr>
        <p:sp>
          <p:nvSpPr>
            <p:cNvPr id="20" name="Freeform 20"/>
            <p:cNvSpPr/>
            <p:nvPr/>
          </p:nvSpPr>
          <p:spPr>
            <a:xfrm>
              <a:off x="0" y="25273"/>
              <a:ext cx="86360" cy="2877693"/>
            </a:xfrm>
            <a:custGeom>
              <a:avLst/>
              <a:gdLst/>
              <a:ahLst/>
              <a:cxnLst/>
              <a:rect l="l" t="t" r="r" b="b"/>
              <a:pathLst>
                <a:path w="86360" h="2877693">
                  <a:moveTo>
                    <a:pt x="86360" y="635"/>
                  </a:moveTo>
                  <a:lnTo>
                    <a:pt x="51181" y="2877693"/>
                  </a:lnTo>
                  <a:lnTo>
                    <a:pt x="0" y="2877058"/>
                  </a:lnTo>
                  <a:lnTo>
                    <a:pt x="3530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1909883" y="1399770"/>
            <a:ext cx="6108114" cy="3723262"/>
          </a:xfrm>
          <a:custGeom>
            <a:avLst/>
            <a:gdLst/>
            <a:ahLst/>
            <a:cxnLst/>
            <a:rect l="l" t="t" r="r" b="b"/>
            <a:pathLst>
              <a:path w="6108114" h="3723262">
                <a:moveTo>
                  <a:pt x="0" y="0"/>
                </a:moveTo>
                <a:lnTo>
                  <a:pt x="6108114" y="0"/>
                </a:lnTo>
                <a:lnTo>
                  <a:pt x="6108114" y="3723262"/>
                </a:lnTo>
                <a:lnTo>
                  <a:pt x="0" y="3723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64" r="-664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496063" y="6112342"/>
            <a:ext cx="4650752" cy="765800"/>
            <a:chOff x="0" y="0"/>
            <a:chExt cx="6201003" cy="1021067"/>
          </a:xfrm>
        </p:grpSpPr>
        <p:sp>
          <p:nvSpPr>
            <p:cNvPr id="23" name="TextBox 23"/>
            <p:cNvSpPr txBox="1"/>
            <p:nvPr/>
          </p:nvSpPr>
          <p:spPr>
            <a:xfrm>
              <a:off x="1251317" y="-266358"/>
              <a:ext cx="4949687" cy="1287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275"/>
                </a:lnSpc>
              </a:pPr>
              <a:r>
                <a:rPr lang="en-US" sz="3710">
                  <a:solidFill>
                    <a:srgbClr val="FFFFFF"/>
                  </a:solidFill>
                  <a:ea typeface="Arial Bold" panose="020B0704020202020204"/>
                </a:rPr>
                <a:t>虚拟现实</a:t>
              </a:r>
              <a:r>
                <a:rPr lang="en-US" sz="3710">
                  <a:solidFill>
                    <a:srgbClr val="FFFFFF"/>
                  </a:solidFill>
                  <a:latin typeface="Arial Bold" panose="020B0704020202020204"/>
                </a:rPr>
                <a:t>Unity</a:t>
              </a:r>
              <a:endParaRPr lang="en-US" sz="3710">
                <a:solidFill>
                  <a:srgbClr val="FFFFFF"/>
                </a:solidFill>
                <a:latin typeface="Arial Bold" panose="020B0704020202020204"/>
              </a:endParaRPr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1168587" cy="1021067"/>
            </a:xfrm>
            <a:custGeom>
              <a:avLst/>
              <a:gdLst/>
              <a:ahLst/>
              <a:cxnLst/>
              <a:rect l="l" t="t" r="r" b="b"/>
              <a:pathLst>
                <a:path w="1168587" h="1021067">
                  <a:moveTo>
                    <a:pt x="0" y="0"/>
                  </a:moveTo>
                  <a:lnTo>
                    <a:pt x="1168587" y="0"/>
                  </a:lnTo>
                  <a:lnTo>
                    <a:pt x="1168587" y="1021067"/>
                  </a:lnTo>
                  <a:lnTo>
                    <a:pt x="0" y="1021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" b="-1"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5816878" y="1427015"/>
            <a:ext cx="5751367" cy="3668772"/>
          </a:xfrm>
          <a:custGeom>
            <a:avLst/>
            <a:gdLst/>
            <a:ahLst/>
            <a:cxnLst/>
            <a:rect l="l" t="t" r="r" b="b"/>
            <a:pathLst>
              <a:path w="5751367" h="3668772">
                <a:moveTo>
                  <a:pt x="0" y="0"/>
                </a:moveTo>
                <a:lnTo>
                  <a:pt x="5751366" y="0"/>
                </a:lnTo>
                <a:lnTo>
                  <a:pt x="5751366" y="3668772"/>
                </a:lnTo>
                <a:lnTo>
                  <a:pt x="0" y="36687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895" b="-1895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5516415" y="2192670"/>
            <a:ext cx="64800" cy="2196180"/>
            <a:chOff x="0" y="0"/>
            <a:chExt cx="86400" cy="2928240"/>
          </a:xfrm>
        </p:grpSpPr>
        <p:sp>
          <p:nvSpPr>
            <p:cNvPr id="27" name="Freeform 27"/>
            <p:cNvSpPr/>
            <p:nvPr/>
          </p:nvSpPr>
          <p:spPr>
            <a:xfrm>
              <a:off x="0" y="25273"/>
              <a:ext cx="86360" cy="2877693"/>
            </a:xfrm>
            <a:custGeom>
              <a:avLst/>
              <a:gdLst/>
              <a:ahLst/>
              <a:cxnLst/>
              <a:rect l="l" t="t" r="r" b="b"/>
              <a:pathLst>
                <a:path w="86360" h="2877693">
                  <a:moveTo>
                    <a:pt x="86360" y="635"/>
                  </a:moveTo>
                  <a:lnTo>
                    <a:pt x="51181" y="2877693"/>
                  </a:lnTo>
                  <a:lnTo>
                    <a:pt x="0" y="2877058"/>
                  </a:lnTo>
                  <a:lnTo>
                    <a:pt x="3530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5816878" y="5445855"/>
            <a:ext cx="5898302" cy="3565221"/>
          </a:xfrm>
          <a:custGeom>
            <a:avLst/>
            <a:gdLst/>
            <a:ahLst/>
            <a:cxnLst/>
            <a:rect l="l" t="t" r="r" b="b"/>
            <a:pathLst>
              <a:path w="5898302" h="3565221">
                <a:moveTo>
                  <a:pt x="0" y="0"/>
                </a:moveTo>
                <a:lnTo>
                  <a:pt x="5898302" y="0"/>
                </a:lnTo>
                <a:lnTo>
                  <a:pt x="5898302" y="3565221"/>
                </a:lnTo>
                <a:lnTo>
                  <a:pt x="0" y="35652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909883" y="5289747"/>
            <a:ext cx="5968170" cy="3721330"/>
          </a:xfrm>
          <a:custGeom>
            <a:avLst/>
            <a:gdLst/>
            <a:ahLst/>
            <a:cxnLst/>
            <a:rect l="l" t="t" r="r" b="b"/>
            <a:pathLst>
              <a:path w="5968170" h="3721330">
                <a:moveTo>
                  <a:pt x="0" y="0"/>
                </a:moveTo>
                <a:lnTo>
                  <a:pt x="5968170" y="0"/>
                </a:lnTo>
                <a:lnTo>
                  <a:pt x="5968170" y="3721329"/>
                </a:lnTo>
                <a:lnTo>
                  <a:pt x="0" y="3721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762840" y="65835"/>
            <a:ext cx="3270762" cy="72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12838" y="3127426"/>
            <a:ext cx="4700315" cy="120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95"/>
              </a:lnSpc>
            </a:pPr>
            <a:r>
              <a:rPr lang="en-US" sz="2150">
                <a:solidFill>
                  <a:srgbClr val="FFFFFF"/>
                </a:solidFill>
                <a:ea typeface="Arial" panose="020B0604020202020204"/>
              </a:rPr>
              <a:t>我系统学习了三维建模技能，能熟练地进行物件、场景等硬表面建模并进行渲染。</a:t>
            </a:r>
            <a:endParaRPr lang="en-US" sz="2150">
              <a:solidFill>
                <a:srgbClr val="FFFFFF"/>
              </a:solidFill>
              <a:ea typeface="Arial" panose="020B0604020202020204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12838" y="7044231"/>
            <a:ext cx="4700315" cy="120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95"/>
              </a:lnSpc>
            </a:pPr>
            <a:r>
              <a:rPr lang="en-US" sz="2150">
                <a:solidFill>
                  <a:srgbClr val="FFFFFF"/>
                </a:solidFill>
                <a:ea typeface="Arial" panose="020B0604020202020204"/>
              </a:rPr>
              <a:t>具有虚拟现实项目开发经验，</a:t>
            </a:r>
            <a:endParaRPr lang="en-US" sz="2150">
              <a:solidFill>
                <a:srgbClr val="FFFFFF"/>
              </a:solidFill>
              <a:ea typeface="Arial" panose="020B0604020202020204"/>
            </a:endParaRPr>
          </a:p>
          <a:p>
            <a:pPr algn="just">
              <a:lnSpc>
                <a:spcPts val="3095"/>
              </a:lnSpc>
            </a:pPr>
            <a:r>
              <a:rPr lang="en-US" sz="2150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能够熟练利用Unity开发实时渲染的交互系统。</a:t>
            </a:r>
            <a:endParaRPr lang="en-US" sz="2150">
              <a:solidFill>
                <a:srgbClr val="FFFFFF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128385" y="2935605"/>
            <a:ext cx="12360910" cy="1165225"/>
            <a:chOff x="5520" y="2820"/>
            <a:chExt cx="19466" cy="1835"/>
          </a:xfrm>
        </p:grpSpPr>
        <p:sp>
          <p:nvSpPr>
            <p:cNvPr id="14" name="TextBox 17"/>
            <p:cNvSpPr txBox="1"/>
            <p:nvPr/>
          </p:nvSpPr>
          <p:spPr>
            <a:xfrm>
              <a:off x="8520" y="3660"/>
              <a:ext cx="16467" cy="9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4560"/>
                </a:lnSpc>
              </a:pPr>
              <a:r>
                <a:rPr lang="zh-CN" altLang="en-US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调研</a:t>
              </a:r>
              <a:r>
                <a:rPr lang="en-US" altLang="zh-CN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CAD2Mesh&amp;Remesh</a:t>
              </a:r>
              <a:r>
                <a:rPr lang="zh-CN" altLang="en-US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研究方向，</a:t>
              </a:r>
              <a:r>
                <a:rPr lang="zh-CN" altLang="en-US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总结相关论文</a:t>
              </a:r>
              <a:endParaRPr lang="zh-CN" altLang="en-US" sz="2400" b="1" spc="-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endParaRPr>
            </a:p>
          </p:txBody>
        </p:sp>
        <p:sp>
          <p:nvSpPr>
            <p:cNvPr id="23" name="TextBox 17"/>
            <p:cNvSpPr txBox="1"/>
            <p:nvPr/>
          </p:nvSpPr>
          <p:spPr>
            <a:xfrm>
              <a:off x="9600" y="2820"/>
              <a:ext cx="9040" cy="9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4560"/>
                </a:lnSpc>
              </a:pPr>
              <a:r>
                <a:rPr lang="zh-CN" altLang="en-US" sz="2400" b="1" spc="-1">
                  <a:solidFill>
                    <a:srgbClr val="003778"/>
                  </a:solidFill>
                  <a:latin typeface="+mj-ea"/>
                  <a:ea typeface="+mj-ea"/>
                  <a:cs typeface="+mj-ea"/>
                </a:rPr>
                <a:t>实现基于</a:t>
              </a:r>
              <a:r>
                <a:rPr lang="en-US" altLang="zh-CN" sz="2400" b="1" spc="-1">
                  <a:solidFill>
                    <a:srgbClr val="003778"/>
                  </a:solidFill>
                  <a:latin typeface="+mj-ea"/>
                  <a:ea typeface="+mj-ea"/>
                  <a:cs typeface="+mj-ea"/>
                </a:rPr>
                <a:t>ROS2</a:t>
              </a:r>
              <a:r>
                <a:rPr lang="zh-CN" altLang="en-US" sz="2400" b="1" spc="-1">
                  <a:solidFill>
                    <a:srgbClr val="003778"/>
                  </a:solidFill>
                  <a:latin typeface="+mj-ea"/>
                  <a:ea typeface="+mj-ea"/>
                  <a:cs typeface="+mj-ea"/>
                </a:rPr>
                <a:t>通信的</a:t>
              </a:r>
              <a:r>
                <a:rPr lang="en-US" altLang="zh-CN" sz="2400" b="1" spc="-1">
                  <a:solidFill>
                    <a:srgbClr val="003778"/>
                  </a:solidFill>
                  <a:latin typeface="+mj-ea"/>
                  <a:ea typeface="+mj-ea"/>
                  <a:cs typeface="+mj-ea"/>
                </a:rPr>
                <a:t>YOLO</a:t>
              </a:r>
              <a:r>
                <a:rPr lang="zh-CN" altLang="en-US" sz="2400" b="1" spc="-1">
                  <a:solidFill>
                    <a:srgbClr val="003778"/>
                  </a:solidFill>
                  <a:latin typeface="+mj-ea"/>
                  <a:ea typeface="+mj-ea"/>
                  <a:cs typeface="+mj-ea"/>
                </a:rPr>
                <a:t>目标检测</a:t>
              </a:r>
              <a:endParaRPr lang="zh-CN" altLang="en-US" sz="2400" b="1" spc="-1">
                <a:solidFill>
                  <a:srgbClr val="003778"/>
                </a:solidFill>
                <a:latin typeface="+mj-ea"/>
                <a:ea typeface="+mj-ea"/>
                <a:cs typeface="+mj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520" y="2940"/>
              <a:ext cx="3949" cy="8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智能计算系统：</a:t>
              </a:r>
              <a:endParaRPr lang="zh-CN" altLang="en-US" sz="2925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+mj-ea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520" y="3803"/>
              <a:ext cx="3206" cy="8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三维重建：</a:t>
              </a:r>
              <a:endParaRPr lang="zh-CN" altLang="en-US" sz="2925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+mj-ea"/>
                <a:sym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08700" y="4324350"/>
            <a:ext cx="8988425" cy="1221105"/>
            <a:chOff x="5651" y="6286"/>
            <a:chExt cx="14155" cy="1923"/>
          </a:xfrm>
        </p:grpSpPr>
        <p:sp>
          <p:nvSpPr>
            <p:cNvPr id="24" name="TextBox 17"/>
            <p:cNvSpPr txBox="1"/>
            <p:nvPr/>
          </p:nvSpPr>
          <p:spPr>
            <a:xfrm>
              <a:off x="8726" y="7230"/>
              <a:ext cx="8640" cy="9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4560"/>
                </a:lnSpc>
              </a:pPr>
              <a:r>
                <a:rPr lang="zh-CN" altLang="en-US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解决数学难题：科克曼女生问题</a:t>
              </a:r>
              <a:endParaRPr lang="zh-CN" altLang="en-US" sz="2400" b="1" spc="-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662" y="6435"/>
              <a:ext cx="3949" cy="8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计算机</a:t>
              </a:r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图形学：</a:t>
              </a:r>
              <a:endParaRPr lang="zh-CN" altLang="en-US" sz="2925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+mj-ea"/>
                <a:sym typeface="+mn-ea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600" y="6286"/>
              <a:ext cx="10206" cy="10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ts val="4560"/>
                </a:lnSpc>
              </a:pPr>
              <a:r>
                <a:rPr lang="zh-CN" altLang="en-US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  <a:sym typeface="+mn-ea"/>
                </a:rPr>
                <a:t>复现</a:t>
              </a:r>
              <a:r>
                <a:rPr lang="en-US" altLang="zh-CN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  <a:sym typeface="+mn-ea"/>
                </a:rPr>
                <a:t>Position Based Fluids</a:t>
              </a:r>
              <a:r>
                <a:rPr lang="zh-CN" altLang="en-US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  <a:sym typeface="+mn-ea"/>
                </a:rPr>
                <a:t>流体模拟</a:t>
              </a:r>
              <a:endParaRPr lang="zh-CN" altLang="en-US" sz="2400" b="1" spc="-1">
                <a:solidFill>
                  <a:srgbClr val="003778"/>
                </a:solidFill>
                <a:latin typeface="Arial Bold" panose="020B0704020202020204"/>
                <a:ea typeface="Arial Bold" panose="020B0704020202020204"/>
                <a:sym typeface="+mn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651" y="7356"/>
              <a:ext cx="3949" cy="8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数学</a:t>
              </a:r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基础：</a:t>
              </a:r>
              <a:endParaRPr lang="zh-CN" altLang="en-US" sz="2925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+mj-ea"/>
                <a:sym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191885" y="5921375"/>
            <a:ext cx="10308590" cy="1323340"/>
            <a:chOff x="5578" y="9900"/>
            <a:chExt cx="16234" cy="2084"/>
          </a:xfrm>
        </p:grpSpPr>
        <p:sp>
          <p:nvSpPr>
            <p:cNvPr id="31" name="TextBox 17"/>
            <p:cNvSpPr txBox="1"/>
            <p:nvPr/>
          </p:nvSpPr>
          <p:spPr>
            <a:xfrm>
              <a:off x="9840" y="9900"/>
              <a:ext cx="11972" cy="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4560"/>
                </a:lnSpc>
              </a:pPr>
              <a:r>
                <a:rPr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断层成像图像重建算法</a:t>
              </a:r>
              <a:r>
                <a:rPr lang="zh-CN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的相关数学问题</a:t>
              </a:r>
              <a:endParaRPr lang="zh-CN" sz="2400" b="1" spc="-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endParaRPr>
            </a:p>
            <a:p>
              <a:pPr algn="l">
                <a:lnSpc>
                  <a:spcPct val="100000"/>
                </a:lnSpc>
              </a:pPr>
              <a:r>
                <a:rPr lang="zh-CN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Radon transform （拉东变换）</a:t>
              </a:r>
              <a:endParaRPr lang="zh-CN" sz="2400" b="1" spc="-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endParaRPr>
            </a:p>
            <a:p>
              <a:pPr algn="l">
                <a:lnSpc>
                  <a:spcPct val="100000"/>
                </a:lnSpc>
              </a:pPr>
              <a:r>
                <a:rPr lang="zh-CN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Fourier Slice Theorem （傅里叶中心切片定理）</a:t>
              </a:r>
              <a:endParaRPr lang="zh-CN" sz="2400" b="1" spc="-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578" y="10136"/>
              <a:ext cx="3949" cy="8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医疗影像</a:t>
              </a:r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重建：</a:t>
              </a:r>
              <a:endParaRPr lang="zh-CN" altLang="en-US" sz="2925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+mj-ea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640" y="11055"/>
              <a:ext cx="3949" cy="8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数学</a:t>
              </a:r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基础：</a:t>
              </a:r>
              <a:endParaRPr lang="zh-CN" altLang="en-US" sz="2925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+mj-ea"/>
                <a:sym typeface="+mn-ea"/>
              </a:endParaRPr>
            </a:p>
          </p:txBody>
        </p:sp>
      </p:grpSp>
      <p:sp>
        <p:nvSpPr>
          <p:cNvPr id="46" name="TextBox 17"/>
          <p:cNvSpPr txBox="1"/>
          <p:nvPr/>
        </p:nvSpPr>
        <p:spPr>
          <a:xfrm>
            <a:off x="2895600" y="1384935"/>
            <a:ext cx="13479145" cy="116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560"/>
              </a:lnSpc>
            </a:pPr>
            <a:r>
              <a:rPr lang="zh-CN" altLang="en-US" sz="3200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缺乏科研经历和论文是我的不足，但</a:t>
            </a:r>
            <a:r>
              <a:rPr lang="en-US" altLang="zh-CN" sz="3200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lang="zh-CN" altLang="en-US" sz="3200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知不足而后进，量山远而力行</a:t>
            </a:r>
            <a:r>
              <a:rPr lang="en-US" altLang="zh-CN" sz="3200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  <a:r>
              <a:rPr lang="zh-CN" altLang="en-US" sz="3200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endParaRPr lang="zh-CN" altLang="en-US" sz="3200" b="1" spc="-1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ts val="4560"/>
              </a:lnSpc>
            </a:pPr>
            <a:r>
              <a:rPr lang="en-US" altLang="zh-CN" sz="3200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3200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对于任何研究方向，我都虚心学习、潜心</a:t>
            </a:r>
            <a:r>
              <a:rPr lang="zh-CN" altLang="en-US" sz="3200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钻研。</a:t>
            </a:r>
            <a:endParaRPr lang="zh-CN" altLang="en-US" sz="3200" b="1" spc="-1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8" name="图片 47"/>
          <p:cNvPicPr/>
          <p:nvPr/>
        </p:nvPicPr>
        <p:blipFill>
          <a:blip r:embed="rId7"/>
        </p:blipFill>
        <p:spPr>
          <a:xfrm>
            <a:off x="4667885" y="5979160"/>
            <a:ext cx="1218565" cy="121856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8670" y="4347845"/>
            <a:ext cx="1339215" cy="1330960"/>
          </a:xfrm>
          <a:prstGeom prst="rect">
            <a:avLst/>
          </a:prstGeom>
        </p:spPr>
      </p:pic>
      <p:pic>
        <p:nvPicPr>
          <p:cNvPr id="50" name="图片 49"/>
          <p:cNvPicPr/>
          <p:nvPr/>
        </p:nvPicPr>
        <p:blipFill>
          <a:blip r:embed="rId9"/>
        </p:blipFill>
        <p:spPr>
          <a:xfrm>
            <a:off x="4665980" y="2936875"/>
            <a:ext cx="1220470" cy="122047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10"/>
        </p:blipFill>
        <p:spPr>
          <a:xfrm>
            <a:off x="4667885" y="7642860"/>
            <a:ext cx="1270000" cy="1270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191885" y="7734300"/>
            <a:ext cx="10116820" cy="1085215"/>
            <a:chOff x="5629" y="10199"/>
            <a:chExt cx="15932" cy="1709"/>
          </a:xfrm>
        </p:grpSpPr>
        <p:sp>
          <p:nvSpPr>
            <p:cNvPr id="17" name="TextBox 17"/>
            <p:cNvSpPr txBox="1"/>
            <p:nvPr/>
          </p:nvSpPr>
          <p:spPr>
            <a:xfrm>
              <a:off x="9589" y="10501"/>
              <a:ext cx="11972" cy="1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ct val="100000"/>
                </a:lnSpc>
              </a:pPr>
              <a:r>
                <a:rPr lang="zh-CN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阅读</a:t>
              </a:r>
              <a:r>
                <a:rPr lang="en-US" altLang="zh-CN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Unet</a:t>
              </a:r>
              <a:r>
                <a:rPr lang="zh-CN" altLang="en-US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论文，接受内容提问</a:t>
              </a:r>
              <a:br>
                <a:rPr lang="zh-CN" altLang="en-US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</a:br>
              <a:r>
                <a:rPr lang="zh-CN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实现论文中算法：像素损失权重图</a:t>
              </a:r>
              <a:r>
                <a:rPr lang="zh-CN" sz="2400" b="1" spc="-1">
                  <a:solidFill>
                    <a:srgbClr val="003778"/>
                  </a:solidFill>
                  <a:latin typeface="Arial Bold" panose="020B0704020202020204"/>
                  <a:ea typeface="Arial Bold" panose="020B0704020202020204"/>
                </a:rPr>
                <a:t>的计算</a:t>
              </a:r>
              <a:endParaRPr lang="zh-CN" sz="2400" b="1" spc="-1">
                <a:solidFill>
                  <a:srgbClr val="003778"/>
                </a:solidFill>
                <a:latin typeface="Arial Bold" panose="020B0704020202020204"/>
                <a:ea typeface="Arial Bold" panose="020B0704020202020204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629" y="10199"/>
              <a:ext cx="3949" cy="8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医疗影像</a:t>
              </a:r>
              <a:r>
                <a:rPr lang="en-US" altLang="zh-CN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CV</a:t>
              </a:r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：</a:t>
              </a:r>
              <a:endParaRPr lang="zh-CN" altLang="en-US" sz="2925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+mj-ea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640" y="11055"/>
              <a:ext cx="3949" cy="8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算法</a:t>
              </a:r>
              <a:r>
                <a:rPr lang="zh-CN" altLang="en-US" sz="2925" b="1" spc="-1">
                  <a:solidFill>
                    <a:srgbClr val="003778"/>
                  </a:solidFill>
                  <a:latin typeface="黑体" panose="02010609060101010101" charset="-122"/>
                  <a:ea typeface="黑体" panose="02010609060101010101" charset="-122"/>
                  <a:cs typeface="+mj-ea"/>
                  <a:sym typeface="+mn-ea"/>
                </a:rPr>
                <a:t>能力</a:t>
              </a:r>
              <a:endParaRPr lang="zh-CN" altLang="en-US" sz="2925" b="1" spc="-1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  <a:cs typeface="+mj-ea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5310" y="-95310"/>
            <a:ext cx="18399960" cy="10384740"/>
            <a:chOff x="0" y="0"/>
            <a:chExt cx="24533280" cy="13846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33352" cy="13846429"/>
            </a:xfrm>
            <a:custGeom>
              <a:avLst/>
              <a:gdLst/>
              <a:ahLst/>
              <a:cxnLst/>
              <a:rect l="l" t="t" r="r" b="b"/>
              <a:pathLst>
                <a:path w="24533352" h="13846429">
                  <a:moveTo>
                    <a:pt x="127127" y="0"/>
                  </a:moveTo>
                  <a:lnTo>
                    <a:pt x="24406225" y="0"/>
                  </a:lnTo>
                  <a:cubicBezTo>
                    <a:pt x="24476456" y="0"/>
                    <a:pt x="24533352" y="56896"/>
                    <a:pt x="24533352" y="127127"/>
                  </a:cubicBezTo>
                  <a:lnTo>
                    <a:pt x="24533352" y="13719302"/>
                  </a:lnTo>
                  <a:cubicBezTo>
                    <a:pt x="24533352" y="13789533"/>
                    <a:pt x="24476456" y="13846429"/>
                    <a:pt x="24406225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406225" y="13592175"/>
                  </a:lnTo>
                  <a:lnTo>
                    <a:pt x="24406225" y="13719302"/>
                  </a:lnTo>
                  <a:lnTo>
                    <a:pt x="24279098" y="13719302"/>
                  </a:lnTo>
                  <a:lnTo>
                    <a:pt x="24279098" y="127127"/>
                  </a:lnTo>
                  <a:lnTo>
                    <a:pt x="24406225" y="127127"/>
                  </a:lnTo>
                  <a:lnTo>
                    <a:pt x="24406225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002940" y="2785860"/>
            <a:ext cx="3533760" cy="3636360"/>
            <a:chOff x="0" y="0"/>
            <a:chExt cx="4711680" cy="48484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11700" cy="4848479"/>
            </a:xfrm>
            <a:custGeom>
              <a:avLst/>
              <a:gdLst/>
              <a:ahLst/>
              <a:cxnLst/>
              <a:rect l="l" t="t" r="r" b="b"/>
              <a:pathLst>
                <a:path w="4711700" h="4848479">
                  <a:moveTo>
                    <a:pt x="0" y="0"/>
                  </a:moveTo>
                  <a:lnTo>
                    <a:pt x="4711700" y="0"/>
                  </a:lnTo>
                  <a:lnTo>
                    <a:pt x="4711700" y="4848479"/>
                  </a:lnTo>
                  <a:lnTo>
                    <a:pt x="0" y="4848479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17800" y="79542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476249" y="4392360"/>
            <a:ext cx="2040660" cy="1983420"/>
            <a:chOff x="0" y="0"/>
            <a:chExt cx="2720880" cy="2644560"/>
          </a:xfrm>
        </p:grpSpPr>
        <p:sp>
          <p:nvSpPr>
            <p:cNvPr id="11" name="Freeform 11"/>
            <p:cNvSpPr/>
            <p:nvPr/>
          </p:nvSpPr>
          <p:spPr>
            <a:xfrm>
              <a:off x="12573" y="12573"/>
              <a:ext cx="2695702" cy="2619375"/>
            </a:xfrm>
            <a:custGeom>
              <a:avLst/>
              <a:gdLst/>
              <a:ahLst/>
              <a:cxnLst/>
              <a:rect l="l" t="t" r="r" b="b"/>
              <a:pathLst>
                <a:path w="2695702" h="2619375">
                  <a:moveTo>
                    <a:pt x="0" y="0"/>
                  </a:moveTo>
                  <a:lnTo>
                    <a:pt x="2695702" y="0"/>
                  </a:lnTo>
                  <a:lnTo>
                    <a:pt x="2695702" y="2619375"/>
                  </a:lnTo>
                  <a:lnTo>
                    <a:pt x="0" y="2619375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720848" cy="2644521"/>
            </a:xfrm>
            <a:custGeom>
              <a:avLst/>
              <a:gdLst/>
              <a:ahLst/>
              <a:cxnLst/>
              <a:rect l="l" t="t" r="r" b="b"/>
              <a:pathLst>
                <a:path w="2720848" h="2644521">
                  <a:moveTo>
                    <a:pt x="12573" y="0"/>
                  </a:moveTo>
                  <a:lnTo>
                    <a:pt x="2708275" y="0"/>
                  </a:lnTo>
                  <a:cubicBezTo>
                    <a:pt x="2715260" y="0"/>
                    <a:pt x="2720848" y="5588"/>
                    <a:pt x="2720848" y="12573"/>
                  </a:cubicBezTo>
                  <a:lnTo>
                    <a:pt x="2720848" y="2631948"/>
                  </a:lnTo>
                  <a:cubicBezTo>
                    <a:pt x="2720848" y="2638933"/>
                    <a:pt x="2715260" y="2644521"/>
                    <a:pt x="2708275" y="2644521"/>
                  </a:cubicBezTo>
                  <a:lnTo>
                    <a:pt x="12573" y="2644521"/>
                  </a:lnTo>
                  <a:cubicBezTo>
                    <a:pt x="5588" y="2644521"/>
                    <a:pt x="0" y="2638933"/>
                    <a:pt x="0" y="2631948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1948"/>
                  </a:lnTo>
                  <a:lnTo>
                    <a:pt x="12573" y="2631948"/>
                  </a:lnTo>
                  <a:lnTo>
                    <a:pt x="12573" y="2619375"/>
                  </a:lnTo>
                  <a:lnTo>
                    <a:pt x="2708275" y="2619375"/>
                  </a:lnTo>
                  <a:lnTo>
                    <a:pt x="2708275" y="2631948"/>
                  </a:lnTo>
                  <a:lnTo>
                    <a:pt x="2695702" y="2631948"/>
                  </a:lnTo>
                  <a:lnTo>
                    <a:pt x="2695702" y="12573"/>
                  </a:lnTo>
                  <a:lnTo>
                    <a:pt x="2708275" y="12573"/>
                  </a:lnTo>
                  <a:lnTo>
                    <a:pt x="2708275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840759" y="4611354"/>
            <a:ext cx="7125421" cy="14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0"/>
              </a:lnSpc>
            </a:pPr>
            <a:r>
              <a:rPr lang="en-US" sz="8615" spc="-2">
                <a:solidFill>
                  <a:srgbClr val="F2F2F2"/>
                </a:solidFill>
                <a:ea typeface="Arial" panose="020B0604020202020204"/>
              </a:rPr>
              <a:t>未来规划</a:t>
            </a:r>
            <a:endParaRPr lang="en-US" sz="8615" spc="-2">
              <a:solidFill>
                <a:srgbClr val="F2F2F2"/>
              </a:solidFill>
              <a:ea typeface="Arial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88649" y="4573254"/>
            <a:ext cx="1784520" cy="16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44" dirty="0">
                <a:solidFill>
                  <a:srgbClr val="F2F2F2"/>
                </a:solidFill>
                <a:latin typeface="Evolventa Bold" panose="020B0702020202020204"/>
              </a:rPr>
              <a:t>03</a:t>
            </a:r>
            <a:endParaRPr lang="en-US" sz="9000" spc="-44" dirty="0">
              <a:solidFill>
                <a:srgbClr val="F2F2F2"/>
              </a:solidFill>
              <a:latin typeface="Evolventa Bold" panose="020B0702020202020204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3685259" y="4325670"/>
            <a:ext cx="2093040" cy="2093040"/>
          </a:xfrm>
          <a:custGeom>
            <a:avLst/>
            <a:gdLst/>
            <a:ahLst/>
            <a:cxnLst/>
            <a:rect l="l" t="t" r="r" b="b"/>
            <a:pathLst>
              <a:path w="2093040" h="2093040">
                <a:moveTo>
                  <a:pt x="0" y="0"/>
                </a:moveTo>
                <a:lnTo>
                  <a:pt x="2093040" y="0"/>
                </a:lnTo>
                <a:lnTo>
                  <a:pt x="2093040" y="2093040"/>
                </a:lnTo>
                <a:lnTo>
                  <a:pt x="0" y="2093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099869" y="4382640"/>
            <a:ext cx="38340" cy="2002860"/>
            <a:chOff x="0" y="0"/>
            <a:chExt cx="51120" cy="2670480"/>
          </a:xfrm>
        </p:grpSpPr>
        <p:sp>
          <p:nvSpPr>
            <p:cNvPr id="17" name="Freeform 17"/>
            <p:cNvSpPr/>
            <p:nvPr/>
          </p:nvSpPr>
          <p:spPr>
            <a:xfrm>
              <a:off x="0" y="25527"/>
              <a:ext cx="51181" cy="2619375"/>
            </a:xfrm>
            <a:custGeom>
              <a:avLst/>
              <a:gdLst/>
              <a:ahLst/>
              <a:cxnLst/>
              <a:rect l="l" t="t" r="r" b="b"/>
              <a:pathLst>
                <a:path w="51181" h="2619375">
                  <a:moveTo>
                    <a:pt x="51181" y="0"/>
                  </a:moveTo>
                  <a:lnTo>
                    <a:pt x="51181" y="2619375"/>
                  </a:lnTo>
                  <a:lnTo>
                    <a:pt x="0" y="2619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" b="-2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62840" y="65835"/>
            <a:ext cx="3270762" cy="72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未来规划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8444" y="1597771"/>
            <a:ext cx="4846614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90"/>
              </a:lnSpc>
            </a:pPr>
            <a:r>
              <a:rPr lang="en-US" sz="4910" b="1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兴趣驱动型</a:t>
            </a:r>
            <a:endParaRPr lang="en-US" sz="4910" b="1" spc="-2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8674" y="2645471"/>
            <a:ext cx="7668259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3325" spc="-1">
                <a:solidFill>
                  <a:srgbClr val="09234F"/>
                </a:solidFill>
                <a:latin typeface="黑体" panose="02010609060101010101" charset="-122"/>
                <a:ea typeface="黑体" panose="02010609060101010101" charset="-122"/>
              </a:rPr>
              <a:t>我是真心喜欢通过编程自由创造的过程</a:t>
            </a:r>
            <a:endParaRPr lang="en-US" sz="3325" spc="-1">
              <a:solidFill>
                <a:srgbClr val="09234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0600" y="3391096"/>
            <a:ext cx="6416594" cy="89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785">
                <a:solidFill>
                  <a:srgbClr val="09234F"/>
                </a:solidFill>
                <a:latin typeface="Arial Bold" panose="020B0704020202020204"/>
                <a:ea typeface="Arial Bold" panose="020B0704020202020204"/>
              </a:rPr>
              <a:t>初中的时候...</a:t>
            </a:r>
            <a:endParaRPr lang="en-US" sz="2785">
              <a:solidFill>
                <a:srgbClr val="09234F"/>
              </a:solidFill>
              <a:latin typeface="Arial Bold" panose="020B0704020202020204"/>
              <a:ea typeface="Arial Bold" panose="020B0704020202020204"/>
            </a:endParaRPr>
          </a:p>
          <a:p>
            <a:pPr algn="l">
              <a:lnSpc>
                <a:spcPts val="3340"/>
              </a:lnSpc>
            </a:pPr>
            <a:r>
              <a:rPr lang="en-US" sz="2785" spc="-1">
                <a:solidFill>
                  <a:srgbClr val="09234F"/>
                </a:solidFill>
                <a:latin typeface="Arial Bold" panose="020B0704020202020204"/>
                <a:ea typeface="Arial Bold" panose="020B0704020202020204"/>
              </a:rPr>
              <a:t>我就自己接触了Visual Basic，</a:t>
            </a:r>
            <a:endParaRPr lang="en-US" sz="2785" spc="-1">
              <a:solidFill>
                <a:srgbClr val="09234F"/>
              </a:solidFill>
              <a:latin typeface="Arial Bold" panose="020B0704020202020204"/>
              <a:ea typeface="Arial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2510" y="4457473"/>
            <a:ext cx="6742285" cy="49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835" spc="-1">
                <a:solidFill>
                  <a:srgbClr val="09234F"/>
                </a:solidFill>
                <a:latin typeface="Arial Bold" panose="020B0704020202020204"/>
                <a:ea typeface="Arial Bold" panose="020B0704020202020204"/>
              </a:rPr>
              <a:t>高中的时候更是抱着一本C语言的书乱看。</a:t>
            </a:r>
            <a:endParaRPr lang="en-US" sz="2835" spc="-1">
              <a:solidFill>
                <a:srgbClr val="09234F"/>
              </a:solidFill>
              <a:latin typeface="Arial Bold" panose="020B0704020202020204"/>
              <a:ea typeface="Arial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296400" y="1630680"/>
            <a:ext cx="8434070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2985" b="1">
                <a:solidFill>
                  <a:srgbClr val="09234F"/>
                </a:solidFill>
                <a:ea typeface="Arial" panose="020B0604020202020204"/>
              </a:rPr>
              <a:t>我完全可以坐在电脑前编程一整天，</a:t>
            </a:r>
            <a:endParaRPr lang="en-US" sz="2985" b="1">
              <a:solidFill>
                <a:srgbClr val="09234F"/>
              </a:solidFill>
              <a:ea typeface="Arial" panose="020B0604020202020204"/>
            </a:endParaRPr>
          </a:p>
          <a:p>
            <a:pPr algn="l">
              <a:lnSpc>
                <a:spcPts val="3580"/>
              </a:lnSpc>
            </a:pPr>
            <a:r>
              <a:rPr lang="en-US" sz="2985" b="1">
                <a:solidFill>
                  <a:srgbClr val="09234F"/>
                </a:solidFill>
                <a:ea typeface="Arial" panose="020B0604020202020204"/>
              </a:rPr>
              <a:t>同时对此乐此不疲。</a:t>
            </a:r>
            <a:endParaRPr lang="en-US" sz="2985" b="1">
              <a:solidFill>
                <a:srgbClr val="09234F"/>
              </a:solidFill>
              <a:ea typeface="Arial" panose="020B0604020202020204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887663" y="5219859"/>
            <a:ext cx="8256428" cy="3084163"/>
            <a:chOff x="0" y="-342688"/>
            <a:chExt cx="11008570" cy="4112218"/>
          </a:xfrm>
        </p:grpSpPr>
        <p:sp>
          <p:nvSpPr>
            <p:cNvPr id="20" name="Freeform 20"/>
            <p:cNvSpPr/>
            <p:nvPr/>
          </p:nvSpPr>
          <p:spPr>
            <a:xfrm>
              <a:off x="0" y="368123"/>
              <a:ext cx="9948068" cy="2536781"/>
            </a:xfrm>
            <a:custGeom>
              <a:avLst/>
              <a:gdLst/>
              <a:ahLst/>
              <a:cxnLst/>
              <a:rect l="l" t="t" r="r" b="b"/>
              <a:pathLst>
                <a:path w="9948068" h="2536781">
                  <a:moveTo>
                    <a:pt x="0" y="0"/>
                  </a:moveTo>
                  <a:lnTo>
                    <a:pt x="9948068" y="0"/>
                  </a:lnTo>
                  <a:lnTo>
                    <a:pt x="9948068" y="2536781"/>
                  </a:lnTo>
                  <a:lnTo>
                    <a:pt x="0" y="2536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97" r="-597"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14987" y="3123119"/>
              <a:ext cx="10893583" cy="64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5"/>
                </a:lnSpc>
              </a:pPr>
              <a:r>
                <a:rPr lang="en-US" sz="2930" spc="-1">
                  <a:solidFill>
                    <a:srgbClr val="09234F"/>
                  </a:solidFill>
                  <a:ea typeface="Arial" panose="020B0604020202020204"/>
                </a:rPr>
                <a:t>企业更想要螺丝钉，完成枯燥重复的开发任务。</a:t>
              </a:r>
              <a:endParaRPr lang="en-US" sz="2930" spc="-1">
                <a:solidFill>
                  <a:srgbClr val="09234F"/>
                </a:solidFill>
                <a:ea typeface="Arial" panose="020B0604020202020204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3036" y="-342688"/>
              <a:ext cx="10682671" cy="587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0"/>
                </a:lnSpc>
              </a:pPr>
              <a:r>
                <a:rPr lang="en-US" sz="2865" spc="-1">
                  <a:solidFill>
                    <a:srgbClr val="09234F"/>
                  </a:solidFill>
                  <a:ea typeface="Arial" panose="020B0604020202020204"/>
                </a:rPr>
                <a:t>对求职考公兴趣</a:t>
              </a:r>
              <a:r>
                <a:rPr lang="zh-CN" altLang="en-US" sz="2865" spc="-1">
                  <a:solidFill>
                    <a:srgbClr val="09234F"/>
                  </a:solidFill>
                  <a:ea typeface="Arial" panose="020B0604020202020204"/>
                </a:rPr>
                <a:t>不大</a:t>
              </a:r>
              <a:r>
                <a:rPr lang="en-US" sz="2865" spc="-1">
                  <a:solidFill>
                    <a:srgbClr val="09234F"/>
                  </a:solidFill>
                  <a:ea typeface="Arial" panose="020B0604020202020204"/>
                </a:rPr>
                <a:t>。</a:t>
              </a:r>
              <a:endParaRPr lang="en-US" sz="2865" spc="-1">
                <a:solidFill>
                  <a:srgbClr val="09234F"/>
                </a:solidFill>
                <a:ea typeface="Arial" panose="020B0604020202020204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>
            <a:off x="8923783" y="1598628"/>
            <a:ext cx="19050" cy="7089744"/>
          </a:xfrm>
          <a:prstGeom prst="line">
            <a:avLst/>
          </a:prstGeom>
          <a:ln w="38100" cap="flat">
            <a:solidFill>
              <a:srgbClr val="00377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18"/>
          <p:cNvSpPr txBox="1"/>
          <p:nvPr/>
        </p:nvSpPr>
        <p:spPr>
          <a:xfrm>
            <a:off x="9296665" y="3010145"/>
            <a:ext cx="8433871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580"/>
              </a:lnSpc>
            </a:pPr>
            <a:r>
              <a:rPr lang="zh-CN" altLang="en-US" sz="2400">
                <a:solidFill>
                  <a:srgbClr val="09234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在保持就业导向的同时，我依然保持了较为不错的学习成绩，并于今年</a:t>
            </a:r>
            <a:r>
              <a:rPr lang="en-US" altLang="zh-CN" sz="2400">
                <a:solidFill>
                  <a:srgbClr val="09234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400">
                <a:solidFill>
                  <a:srgbClr val="09234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月份时候决定转向升学。</a:t>
            </a:r>
            <a:endParaRPr lang="zh-CN" altLang="en-US" sz="2400">
              <a:solidFill>
                <a:srgbClr val="09234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78925" y="4196080"/>
            <a:ext cx="9144000" cy="1927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3580"/>
              </a:lnSpc>
            </a:pPr>
            <a:r>
              <a:rPr lang="zh-CN" altLang="en-US" sz="2400">
                <a:solidFill>
                  <a:srgbClr val="09234F"/>
                </a:solidFill>
                <a:ea typeface="Arial" panose="020B0604020202020204"/>
                <a:sym typeface="+mn-ea"/>
              </a:rPr>
              <a:t>在半年时间内，从无法确定</a:t>
            </a:r>
            <a:r>
              <a:rPr lang="zh-CN" altLang="en-US" sz="2400">
                <a:solidFill>
                  <a:srgbClr val="09234F"/>
                </a:solidFill>
                <a:ea typeface="Arial" panose="020B0604020202020204"/>
                <a:sym typeface="+mn-ea"/>
              </a:rPr>
              <a:t>推免名额，到连续多门课程接近满分，成绩上升近</a:t>
            </a:r>
            <a:r>
              <a:rPr lang="en-US" altLang="zh-CN" sz="2400">
                <a:solidFill>
                  <a:srgbClr val="09234F"/>
                </a:solidFill>
                <a:ea typeface="Arial" panose="020B0604020202020204"/>
                <a:sym typeface="+mn-ea"/>
              </a:rPr>
              <a:t>10</a:t>
            </a:r>
            <a:r>
              <a:rPr lang="zh-CN" altLang="en-US" sz="2400">
                <a:solidFill>
                  <a:srgbClr val="09234F"/>
                </a:solidFill>
                <a:ea typeface="Arial" panose="020B0604020202020204"/>
                <a:sym typeface="+mn-ea"/>
              </a:rPr>
              <a:t>名，（移动互联网实践：</a:t>
            </a:r>
            <a:r>
              <a:rPr lang="en-US" altLang="zh-CN" sz="2400">
                <a:solidFill>
                  <a:srgbClr val="09234F"/>
                </a:solidFill>
                <a:ea typeface="Arial" panose="020B0604020202020204"/>
                <a:sym typeface="+mn-ea"/>
              </a:rPr>
              <a:t>98</a:t>
            </a:r>
            <a:r>
              <a:rPr lang="zh-CN" altLang="en-US" sz="2400">
                <a:solidFill>
                  <a:srgbClr val="09234F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2400">
                <a:solidFill>
                  <a:srgbClr val="09234F"/>
                </a:solidFill>
                <a:ea typeface="Arial" panose="020B0604020202020204"/>
                <a:sym typeface="+mn-ea"/>
              </a:rPr>
              <a:t>编译原理课设：</a:t>
            </a:r>
            <a:r>
              <a:rPr lang="en-US" altLang="zh-CN" sz="2400">
                <a:solidFill>
                  <a:srgbClr val="09234F"/>
                </a:solidFill>
                <a:ea typeface="Arial" panose="020B0604020202020204"/>
                <a:sym typeface="+mn-ea"/>
              </a:rPr>
              <a:t>99</a:t>
            </a:r>
            <a:r>
              <a:rPr lang="zh-CN" altLang="en-US" sz="2400">
                <a:solidFill>
                  <a:srgbClr val="09234F"/>
                </a:solidFill>
                <a:ea typeface="宋体" panose="02010600030101010101" pitchFamily="2" charset="-122"/>
                <a:sym typeface="+mn-ea"/>
              </a:rPr>
              <a:t>，计算机操作系统：</a:t>
            </a:r>
            <a:r>
              <a:rPr lang="en-US" altLang="zh-CN" sz="2400">
                <a:solidFill>
                  <a:srgbClr val="09234F"/>
                </a:solidFill>
                <a:ea typeface="宋体" panose="02010600030101010101" pitchFamily="2" charset="-122"/>
                <a:sym typeface="+mn-ea"/>
              </a:rPr>
              <a:t>97..</a:t>
            </a:r>
            <a:r>
              <a:rPr lang="zh-CN" altLang="en-US" sz="2400">
                <a:solidFill>
                  <a:srgbClr val="09234F"/>
                </a:solidFill>
                <a:ea typeface="Arial" panose="020B0604020202020204"/>
                <a:sym typeface="+mn-ea"/>
              </a:rPr>
              <a:t>），再到</a:t>
            </a:r>
            <a:r>
              <a:rPr lang="en-US" altLang="zh-CN" sz="2400">
                <a:solidFill>
                  <a:srgbClr val="09234F"/>
                </a:solidFill>
                <a:ea typeface="Arial" panose="020B0604020202020204"/>
                <a:sym typeface="+mn-ea"/>
              </a:rPr>
              <a:t>7</a:t>
            </a:r>
            <a:r>
              <a:rPr lang="zh-CN" altLang="en-US" sz="2400">
                <a:solidFill>
                  <a:srgbClr val="09234F"/>
                </a:solidFill>
                <a:ea typeface="Arial" panose="020B0604020202020204"/>
                <a:sym typeface="+mn-ea"/>
              </a:rPr>
              <a:t>月份夺得国家一等奖头魁，力挽狂澜</a:t>
            </a:r>
            <a:endParaRPr lang="zh-CN" altLang="en-US" sz="2400">
              <a:solidFill>
                <a:srgbClr val="09234F"/>
              </a:solidFill>
              <a:ea typeface="Arial" panose="020B0604020202020204"/>
              <a:sym typeface="+mn-ea"/>
            </a:endParaRPr>
          </a:p>
          <a:p>
            <a:pPr algn="l">
              <a:lnSpc>
                <a:spcPts val="3580"/>
              </a:lnSpc>
            </a:pPr>
            <a:r>
              <a:rPr lang="zh-CN" altLang="en-US" sz="2400">
                <a:solidFill>
                  <a:srgbClr val="09234F"/>
                </a:solidFill>
                <a:ea typeface="Arial" panose="020B0604020202020204"/>
                <a:sym typeface="+mn-ea"/>
              </a:rPr>
              <a:t>现在</a:t>
            </a:r>
            <a:r>
              <a:rPr lang="zh-CN" altLang="en-US" sz="2400">
                <a:solidFill>
                  <a:srgbClr val="09234F"/>
                </a:solidFill>
                <a:ea typeface="Arial" panose="020B0604020202020204"/>
                <a:sym typeface="+mn-ea"/>
              </a:rPr>
              <a:t>确定推免名额，向未来全力以赴。</a:t>
            </a:r>
            <a:endParaRPr lang="zh-CN" altLang="en-US" sz="2400">
              <a:solidFill>
                <a:srgbClr val="09234F"/>
              </a:solidFill>
              <a:ea typeface="Arial" panose="020B0604020202020204"/>
              <a:sym typeface="+mn-ea"/>
            </a:endParaRPr>
          </a:p>
        </p:txBody>
      </p:sp>
      <p:sp>
        <p:nvSpPr>
          <p:cNvPr id="26" name="TextBox 16"/>
          <p:cNvSpPr txBox="1"/>
          <p:nvPr/>
        </p:nvSpPr>
        <p:spPr>
          <a:xfrm>
            <a:off x="9266555" y="6591300"/>
            <a:ext cx="8784590" cy="511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995"/>
              </a:lnSpc>
            </a:pPr>
            <a:r>
              <a:rPr lang="zh-CN" altLang="en-US" sz="3325">
                <a:solidFill>
                  <a:srgbClr val="09234F"/>
                </a:solidFill>
                <a:latin typeface="黑体" panose="02010609060101010101" charset="-122"/>
                <a:ea typeface="黑体" panose="02010609060101010101" charset="-122"/>
              </a:rPr>
              <a:t>在未来的研究生三年，我不想只获得一纸</a:t>
            </a:r>
            <a:r>
              <a:rPr lang="zh-CN" altLang="en-US" sz="3325">
                <a:solidFill>
                  <a:srgbClr val="09234F"/>
                </a:solidFill>
                <a:latin typeface="黑体" panose="02010609060101010101" charset="-122"/>
                <a:ea typeface="黑体" panose="02010609060101010101" charset="-122"/>
              </a:rPr>
              <a:t>学位</a:t>
            </a:r>
            <a:endParaRPr lang="zh-CN" altLang="en-US" sz="3325">
              <a:solidFill>
                <a:srgbClr val="09234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9266555" y="7279640"/>
            <a:ext cx="9063355" cy="1024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995"/>
              </a:lnSpc>
            </a:pPr>
            <a:r>
              <a:rPr lang="zh-CN" altLang="en-US" sz="2400">
                <a:solidFill>
                  <a:srgbClr val="09234F"/>
                </a:solidFill>
                <a:latin typeface="黑体" panose="02010609060101010101" charset="-122"/>
                <a:ea typeface="黑体" panose="02010609060101010101" charset="-122"/>
              </a:rPr>
              <a:t>而是专注于自己做了些什么，取得杰出的学术成果，为整个科研共同体做出贡献。</a:t>
            </a:r>
            <a:endParaRPr lang="zh-CN" altLang="en-US" sz="2400">
              <a:solidFill>
                <a:srgbClr val="09234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14249400" y="8679815"/>
            <a:ext cx="4244340" cy="755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890"/>
              </a:lnSpc>
            </a:pPr>
            <a:r>
              <a:rPr lang="zh-CN" altLang="en-US" sz="2800" b="1" spc="-2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有想法、有能力、有热情</a:t>
            </a:r>
            <a:endParaRPr lang="zh-CN" altLang="en-US" sz="2800" b="1" spc="-2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97848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" b="-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" b="-156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813053" y="3503594"/>
            <a:ext cx="8668308" cy="51827"/>
            <a:chOff x="0" y="0"/>
            <a:chExt cx="8550000" cy="51120"/>
          </a:xfrm>
        </p:grpSpPr>
        <p:sp>
          <p:nvSpPr>
            <p:cNvPr id="14" name="Freeform 14"/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3916246" y="2757292"/>
            <a:ext cx="4374184" cy="201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70" lvl="1" indent="-235585" algn="l">
              <a:lnSpc>
                <a:spcPts val="3140"/>
              </a:lnSpc>
              <a:buFont typeface="Arial" panose="020B0604020202020204"/>
              <a:buChar char="•"/>
            </a:pPr>
            <a:r>
              <a:rPr lang="en-US" sz="2180" spc="23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院校：中国石油大学（华东</a:t>
            </a:r>
            <a:r>
              <a:rPr lang="en-US" sz="2180" spc="23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sz="2180" spc="23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71170" lvl="1" indent="-235585" algn="l">
              <a:lnSpc>
                <a:spcPts val="3140"/>
              </a:lnSpc>
              <a:buFont typeface="Arial" panose="020B0604020202020204"/>
              <a:buChar char="•"/>
            </a:pPr>
            <a:r>
              <a:rPr lang="en-US" sz="2180" spc="23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专业：计算机科学与技术专业</a:t>
            </a:r>
            <a:endParaRPr lang="en-US" sz="2180" spc="23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71170" lvl="1" indent="-235585" algn="l">
              <a:lnSpc>
                <a:spcPts val="3140"/>
              </a:lnSpc>
              <a:buFont typeface="Arial" panose="020B0604020202020204"/>
              <a:buChar char="•"/>
            </a:pPr>
            <a:r>
              <a:rPr lang="en-US" sz="2180" spc="23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手机：15753183270</a:t>
            </a:r>
            <a:r>
              <a:rPr lang="zh-CN" altLang="en-US" sz="2180" spc="23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180" spc="23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WeChat</a:t>
            </a:r>
            <a:r>
              <a:rPr lang="zh-CN" altLang="en-US" sz="2180" spc="23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sz="2180" spc="23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71170" lvl="1" indent="-235585" algn="l">
              <a:lnSpc>
                <a:spcPts val="3140"/>
              </a:lnSpc>
              <a:buFont typeface="Arial" panose="020B0604020202020204"/>
              <a:buChar char="•"/>
            </a:pPr>
            <a:r>
              <a:rPr lang="en-US" sz="2180" spc="2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邮箱：tochus@163.com</a:t>
            </a:r>
            <a:endParaRPr lang="en-US" sz="2180" spc="24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71170" lvl="1" indent="-235585" algn="l">
              <a:lnSpc>
                <a:spcPts val="3140"/>
              </a:lnSpc>
              <a:buFont typeface="Arial" panose="020B0604020202020204"/>
              <a:buChar char="•"/>
            </a:pPr>
            <a:r>
              <a:rPr lang="zh-CN" altLang="en-US" sz="2180" spc="2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主页：tochusc.github.io</a:t>
            </a:r>
            <a:endParaRPr lang="zh-CN" altLang="en-US" sz="2180" spc="24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44410" y="2150683"/>
            <a:ext cx="1860503" cy="6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5"/>
              </a:lnSpc>
            </a:pPr>
            <a:r>
              <a:rPr lang="en-US" sz="3920" spc="-1" dirty="0" err="1">
                <a:solidFill>
                  <a:srgbClr val="09234F"/>
                </a:solidFill>
                <a:latin typeface="黑体" panose="02010609060101010101" charset="-122"/>
                <a:ea typeface="黑体" panose="02010609060101010101" charset="-122"/>
              </a:rPr>
              <a:t>许祖耀</a:t>
            </a:r>
            <a:endParaRPr lang="en-US" sz="3920" spc="-1" dirty="0">
              <a:solidFill>
                <a:srgbClr val="09234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8873635" y="9015776"/>
            <a:ext cx="8846687" cy="52894"/>
            <a:chOff x="0" y="0"/>
            <a:chExt cx="8550000" cy="51120"/>
          </a:xfrm>
        </p:grpSpPr>
        <p:sp>
          <p:nvSpPr>
            <p:cNvPr id="24" name="Freeform 24"/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grpSp>
        <p:nvGrpSpPr>
          <p:cNvPr id="26" name="Group 26"/>
          <p:cNvGrpSpPr/>
          <p:nvPr/>
        </p:nvGrpSpPr>
        <p:grpSpPr>
          <a:xfrm rot="0">
            <a:off x="1524000" y="1520190"/>
            <a:ext cx="2172335" cy="3196590"/>
            <a:chOff x="0" y="0"/>
            <a:chExt cx="4993920" cy="73476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93894" cy="7347585"/>
            </a:xfrm>
            <a:custGeom>
              <a:avLst/>
              <a:gdLst/>
              <a:ahLst/>
              <a:cxnLst/>
              <a:rect l="l" t="t" r="r" b="b"/>
              <a:pathLst>
                <a:path w="4993894" h="7347585">
                  <a:moveTo>
                    <a:pt x="25527" y="0"/>
                  </a:moveTo>
                  <a:lnTo>
                    <a:pt x="4968367" y="0"/>
                  </a:lnTo>
                  <a:cubicBezTo>
                    <a:pt x="4982464" y="0"/>
                    <a:pt x="4993894" y="11430"/>
                    <a:pt x="4993894" y="25527"/>
                  </a:cubicBezTo>
                  <a:lnTo>
                    <a:pt x="4993894" y="7322058"/>
                  </a:lnTo>
                  <a:cubicBezTo>
                    <a:pt x="4993894" y="7336155"/>
                    <a:pt x="4982464" y="7347585"/>
                    <a:pt x="4968367" y="7347585"/>
                  </a:cubicBezTo>
                  <a:lnTo>
                    <a:pt x="25527" y="7347585"/>
                  </a:lnTo>
                  <a:cubicBezTo>
                    <a:pt x="11430" y="7347585"/>
                    <a:pt x="0" y="7336155"/>
                    <a:pt x="0" y="7322058"/>
                  </a:cubicBezTo>
                  <a:lnTo>
                    <a:pt x="0" y="25527"/>
                  </a:lnTo>
                  <a:cubicBezTo>
                    <a:pt x="0" y="11430"/>
                    <a:pt x="11430" y="0"/>
                    <a:pt x="25527" y="0"/>
                  </a:cubicBezTo>
                  <a:moveTo>
                    <a:pt x="25527" y="51181"/>
                  </a:moveTo>
                  <a:lnTo>
                    <a:pt x="25527" y="25527"/>
                  </a:lnTo>
                  <a:lnTo>
                    <a:pt x="51181" y="25527"/>
                  </a:lnTo>
                  <a:lnTo>
                    <a:pt x="51181" y="7322058"/>
                  </a:lnTo>
                  <a:lnTo>
                    <a:pt x="25527" y="7322058"/>
                  </a:lnTo>
                  <a:lnTo>
                    <a:pt x="25527" y="7296531"/>
                  </a:lnTo>
                  <a:lnTo>
                    <a:pt x="4968367" y="7296531"/>
                  </a:lnTo>
                  <a:lnTo>
                    <a:pt x="4968367" y="7322058"/>
                  </a:lnTo>
                  <a:lnTo>
                    <a:pt x="4942840" y="7322058"/>
                  </a:lnTo>
                  <a:lnTo>
                    <a:pt x="4942840" y="25527"/>
                  </a:lnTo>
                  <a:lnTo>
                    <a:pt x="4968367" y="25527"/>
                  </a:lnTo>
                  <a:lnTo>
                    <a:pt x="4968367" y="51181"/>
                  </a:lnTo>
                  <a:lnTo>
                    <a:pt x="25527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762840" y="65835"/>
            <a:ext cx="3270762" cy="72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个人介绍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502650" y="2049145"/>
            <a:ext cx="9756775" cy="1339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9900" lvl="1" indent="-234950" algn="l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学分绩: 88.43  绩点: 3.84/5    排名：16/120（13.33%） </a:t>
            </a:r>
            <a:r>
              <a:rPr 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CSP: 250(9.22%)</a:t>
            </a:r>
            <a:endParaRPr lang="en-US" sz="2175" dirty="0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  <a:p>
            <a:pPr marL="469900" lvl="1" indent="-234950" algn="l">
              <a:lnSpc>
                <a:spcPts val="2610"/>
              </a:lnSpc>
              <a:buFont typeface="Arial" panose="020B0604020202020204"/>
              <a:buChar char="•"/>
            </a:pPr>
            <a:r>
              <a:rPr sz="2175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程序设计C/C++(100)，程序设计Java(100)，编译原理课程设计(99), 移动互联网实践(98)，计算机操作系统(97)程序设计实习(97)，数据结构与算法(95)，信息安全(95)，数据库课程设计(95)，</a:t>
            </a:r>
            <a:r>
              <a:rPr lang="zh-CN" sz="2175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机器学习</a:t>
            </a:r>
            <a:r>
              <a:rPr lang="en-US" altLang="zh-CN" sz="2175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(93), </a:t>
            </a:r>
            <a:r>
              <a:rPr lang="zh-CN" sz="2175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计算机图形学</a:t>
            </a:r>
            <a:r>
              <a:rPr lang="en-US" altLang="zh-CN" sz="2175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(91),</a:t>
            </a:r>
            <a:endParaRPr lang="en-US" altLang="zh-CN" sz="2175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552960" y="4289400"/>
            <a:ext cx="11029164" cy="273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中国大学生计算机设计大赛（软件应用与开发赛道） 国家一等奖</a:t>
            </a:r>
            <a:endParaRPr lang="en-US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“中国软件杯”（A04龙源风电功率预测系统开发）国家三等奖 </a:t>
            </a:r>
            <a:endParaRPr lang="en-US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en-US" sz="2255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美国大学生数学建模竞赛（MCM Problem B</a:t>
            </a:r>
            <a:r>
              <a:rPr 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 Honorable Mention</a:t>
            </a:r>
            <a:endParaRPr lang="en-US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en-US" sz="2255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全国大学生数学建模竞赛（B</a:t>
            </a:r>
            <a:r>
              <a:rPr lang="zh-CN" altLang="en-US" sz="2255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题</a:t>
            </a:r>
            <a:r>
              <a:rPr lang="en-US" sz="2255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：多波束测线问题</a:t>
            </a:r>
            <a:r>
              <a:rPr 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 </a:t>
            </a:r>
            <a:r>
              <a:rPr lang="en-US" sz="2255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省</a:t>
            </a:r>
            <a:r>
              <a:rPr lang="zh-CN" altLang="en-US" sz="2255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级</a:t>
            </a:r>
            <a:r>
              <a:rPr lang="en-US" sz="2255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一等奖</a:t>
            </a:r>
            <a:endParaRPr lang="en-US" sz="2255" dirty="0" err="1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中国高校计算机大赛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网络技术挑战赛（</a:t>
            </a:r>
            <a:r>
              <a:rPr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A-创意赛道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）华东赛区一等奖</a:t>
            </a:r>
            <a:endParaRPr lang="en-US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en-US" sz="2255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中国高校计算机大赛-网络技术挑战赛（B-攻关赛道</a:t>
            </a:r>
            <a:r>
              <a:rPr 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华东赛区</a:t>
            </a:r>
            <a:r>
              <a:rPr lang="en-US" sz="2255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二等奖</a:t>
            </a:r>
            <a:endParaRPr lang="en-US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en-US" sz="2255" spc="0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综合优秀奖学金</a:t>
            </a:r>
            <a:r>
              <a:rPr lang="en-US" sz="2255" spc="0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*2、优秀学生*2、优秀共青团员、中共党员</a:t>
            </a:r>
            <a:endParaRPr lang="en-US" sz="2255" spc="0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601200" y="7581900"/>
            <a:ext cx="7851775" cy="1121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6725" lvl="1" indent="-233045" algn="l">
              <a:lnSpc>
                <a:spcPts val="2915"/>
              </a:lnSpc>
              <a:buFont typeface="Arial" panose="020B0604020202020204"/>
              <a:buChar char="•"/>
            </a:pPr>
            <a:r>
              <a:rPr lang="en-US" sz="216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CET4：558 、CET6: 559  </a:t>
            </a:r>
            <a:r>
              <a:rPr lang="zh-CN" altLang="en-US" sz="2160">
                <a:solidFill>
                  <a:srgbClr val="09234F"/>
                </a:solidFill>
                <a:latin typeface="Arimo" panose="020B0604020202020204"/>
                <a:ea typeface="宋体" panose="02010600030101010101" pitchFamily="2" charset="-122"/>
              </a:rPr>
              <a:t>（</a:t>
            </a:r>
            <a:r>
              <a:rPr lang="zh-CN" altLang="en-US" sz="2160">
                <a:solidFill>
                  <a:srgbClr val="09234F"/>
                </a:solidFill>
                <a:latin typeface="Arimo" panose="020B0604020202020204"/>
                <a:ea typeface="宋体" panose="02010600030101010101" pitchFamily="2" charset="-122"/>
              </a:rPr>
              <a:t>毫无准备）</a:t>
            </a:r>
            <a:endParaRPr lang="en-US" sz="2160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  <a:p>
            <a:pPr marL="466725" lvl="1" indent="-233045" algn="l">
              <a:lnSpc>
                <a:spcPts val="2915"/>
              </a:lnSpc>
              <a:buFont typeface="Arial" panose="020B0604020202020204"/>
              <a:buChar char="•"/>
            </a:pPr>
            <a:r>
              <a:rPr lang="en-US" sz="216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大学英语(4-1)：94、大学英语(4-2)：94</a:t>
            </a:r>
            <a:endParaRPr lang="en-US" sz="2160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  <a:p>
            <a:pPr marL="466725" lvl="1" indent="-233045" algn="l">
              <a:lnSpc>
                <a:spcPts val="2915"/>
              </a:lnSpc>
              <a:buFont typeface="Arial" panose="020B0604020202020204"/>
              <a:buChar char="•"/>
            </a:pPr>
            <a:r>
              <a:rPr lang="en-US" sz="216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大学英语(4-3)：98、大学英语(4-4)：91</a:t>
            </a:r>
            <a:endParaRPr lang="en-US" sz="2160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18313" y="4891946"/>
            <a:ext cx="6875015" cy="426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475" lvl="1" indent="-249555" algn="l">
              <a:lnSpc>
                <a:spcPts val="3695"/>
              </a:lnSpc>
              <a:buFont typeface="Arial" panose="020B0604020202020204"/>
              <a:buChar char="•"/>
            </a:pPr>
            <a:r>
              <a:rPr 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荣获国家级奖项</a:t>
            </a:r>
            <a:r>
              <a:rPr lang="zh-CN" alt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个、省级奖项</a:t>
            </a:r>
            <a:r>
              <a:rPr lang="zh-CN" alt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五</a:t>
            </a:r>
            <a:r>
              <a:rPr 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endParaRPr lang="en-US" sz="2310" spc="25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98475" lvl="1" indent="-249555" algn="l">
              <a:lnSpc>
                <a:spcPts val="3695"/>
              </a:lnSpc>
              <a:buFont typeface="Arial" panose="020B0604020202020204"/>
              <a:buChar char="•"/>
            </a:pPr>
            <a:r>
              <a:rPr lang="zh-CN" alt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两学年连续</a:t>
            </a:r>
            <a:r>
              <a:rPr 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获得校级荣誉五次</a:t>
            </a:r>
            <a:endParaRPr lang="en-US" sz="2310" spc="25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98475" lvl="1" indent="-249555" algn="l">
              <a:lnSpc>
                <a:spcPts val="3695"/>
              </a:lnSpc>
              <a:buFont typeface="Arial" panose="020B0604020202020204"/>
              <a:buChar char="•"/>
            </a:pPr>
            <a:r>
              <a:rPr 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本学期目前还有</a:t>
            </a:r>
            <a:r>
              <a:rPr lang="zh-CN" alt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zh-CN" alt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软件设计</a:t>
            </a:r>
            <a:r>
              <a:rPr lang="en-US" sz="2310" spc="25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赛事在进行中</a:t>
            </a:r>
            <a:r>
              <a:rPr lang="en-US" sz="2310" spc="2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...</a:t>
            </a:r>
            <a:endParaRPr lang="en-US" sz="2310" spc="25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98475" lvl="1" indent="-249555" algn="l">
              <a:lnSpc>
                <a:spcPts val="3695"/>
              </a:lnSpc>
              <a:buFont typeface="Arial" panose="020B0604020202020204"/>
              <a:buChar char="•"/>
            </a:pPr>
            <a:r>
              <a:rPr lang="zh-CN" altLang="en-US" sz="2310" spc="2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其中两个已进入国家总决赛阶段。</a:t>
            </a:r>
            <a:endParaRPr lang="en-US" sz="2310" spc="25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98475" lvl="1" indent="-249555" algn="l">
              <a:lnSpc>
                <a:spcPts val="3695"/>
              </a:lnSpc>
              <a:buFont typeface="Arial" panose="020B0604020202020204"/>
              <a:buChar char="•"/>
            </a:pPr>
            <a:r>
              <a:rPr lang="zh-CN" altLang="en-US" sz="2310" spc="26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2310" spc="26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Github</a:t>
            </a:r>
            <a:r>
              <a:rPr lang="zh-CN" altLang="en-US" sz="2310" spc="26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上较为活跃：github.com/TochusC大部分</a:t>
            </a:r>
            <a:r>
              <a:rPr lang="en-US" sz="2310" spc="26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项目以MIT协议开源，累获32个Star和4次Fork。</a:t>
            </a:r>
            <a:endParaRPr lang="en-US" sz="2310" spc="26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98475" lvl="1" indent="-249555" algn="l">
              <a:lnSpc>
                <a:spcPts val="3695"/>
              </a:lnSpc>
              <a:buFont typeface="Arial" panose="020B0604020202020204"/>
              <a:buChar char="•"/>
            </a:pPr>
            <a:r>
              <a:rPr lang="en-US" sz="2310" spc="26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同时许多项目、独立游戏介绍视频也已上传至BiliBili：space.bilibili.com/10478211；</a:t>
            </a:r>
            <a:endParaRPr lang="en-US" sz="2310" spc="26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48920" lvl="1" indent="0" algn="l">
              <a:lnSpc>
                <a:spcPts val="3695"/>
              </a:lnSpc>
              <a:buFont typeface="Arial" panose="020B0604020202020204"/>
              <a:buNone/>
            </a:pPr>
            <a:r>
              <a:rPr lang="en-US" sz="2310" spc="26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视频总播放量13200+，点赞数2600+。</a:t>
            </a:r>
            <a:endParaRPr lang="en-US" sz="2310" spc="26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8928502" y="7068661"/>
            <a:ext cx="8668308" cy="51827"/>
            <a:chOff x="0" y="0"/>
            <a:chExt cx="8550000" cy="51120"/>
          </a:xfrm>
        </p:grpSpPr>
        <p:sp>
          <p:nvSpPr>
            <p:cNvPr id="38" name="Freeform 38"/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grpSp>
        <p:nvGrpSpPr>
          <p:cNvPr id="39" name="Group 10"/>
          <p:cNvGrpSpPr/>
          <p:nvPr/>
        </p:nvGrpSpPr>
        <p:grpSpPr>
          <a:xfrm>
            <a:off x="3992245" y="1492885"/>
            <a:ext cx="1835150" cy="558165"/>
            <a:chOff x="0" y="0"/>
            <a:chExt cx="2936880" cy="946080"/>
          </a:xfrm>
        </p:grpSpPr>
        <p:sp>
          <p:nvSpPr>
            <p:cNvPr id="40" name="Freeform 11"/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41" name="TextBox 12"/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340"/>
                </a:lnSpc>
              </a:pPr>
              <a:r>
                <a:rPr lang="zh-CN" altLang="en-US" sz="1950" spc="-1">
                  <a:solidFill>
                    <a:srgbClr val="FFFFFF"/>
                  </a:solidFill>
                  <a:ea typeface="Arial" panose="020B0604020202020204"/>
                </a:rPr>
                <a:t>基本信息</a:t>
              </a:r>
              <a:endParaRPr lang="en-US" sz="1950" spc="-1">
                <a:solidFill>
                  <a:srgbClr val="FFFFFF"/>
                </a:solidFill>
                <a:ea typeface="Arial" panose="020B0604020202020204"/>
              </a:endParaRPr>
            </a:p>
          </p:txBody>
        </p:sp>
      </p:grpSp>
      <p:pic>
        <p:nvPicPr>
          <p:cNvPr id="42" name="图片 41" descr="150k-白底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045" y="1790065"/>
            <a:ext cx="1990090" cy="2654935"/>
          </a:xfrm>
          <a:prstGeom prst="rect">
            <a:avLst/>
          </a:prstGeom>
        </p:spPr>
      </p:pic>
      <p:grpSp>
        <p:nvGrpSpPr>
          <p:cNvPr id="43" name="Group 10"/>
          <p:cNvGrpSpPr/>
          <p:nvPr/>
        </p:nvGrpSpPr>
        <p:grpSpPr>
          <a:xfrm>
            <a:off x="8610600" y="1376045"/>
            <a:ext cx="1872615" cy="558165"/>
            <a:chOff x="0" y="0"/>
            <a:chExt cx="2936880" cy="946080"/>
          </a:xfrm>
        </p:grpSpPr>
        <p:sp>
          <p:nvSpPr>
            <p:cNvPr id="44" name="Freeform 11"/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45" name="TextBox 12"/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340"/>
                </a:lnSpc>
              </a:pPr>
              <a:r>
                <a:rPr lang="zh-CN" altLang="en-US" sz="1950" spc="-1">
                  <a:solidFill>
                    <a:srgbClr val="FFFFFF"/>
                  </a:solidFill>
                  <a:ea typeface="Arial" panose="020B0604020202020204"/>
                </a:rPr>
                <a:t>学习</a:t>
              </a:r>
              <a:r>
                <a:rPr lang="zh-CN" altLang="en-US" sz="1950" spc="-1">
                  <a:solidFill>
                    <a:srgbClr val="FFFFFF"/>
                  </a:solidFill>
                  <a:ea typeface="Arial" panose="020B0604020202020204"/>
                </a:rPr>
                <a:t>情况</a:t>
              </a:r>
              <a:endParaRPr lang="zh-CN" altLang="en-US" sz="1950" spc="-1">
                <a:solidFill>
                  <a:srgbClr val="FFFFFF"/>
                </a:solidFill>
                <a:ea typeface="Arial" panose="020B0604020202020204"/>
              </a:endParaRPr>
            </a:p>
          </p:txBody>
        </p:sp>
      </p:grpSp>
      <p:grpSp>
        <p:nvGrpSpPr>
          <p:cNvPr id="46" name="Group 10"/>
          <p:cNvGrpSpPr/>
          <p:nvPr/>
        </p:nvGrpSpPr>
        <p:grpSpPr>
          <a:xfrm>
            <a:off x="8686800" y="3630930"/>
            <a:ext cx="1872615" cy="558165"/>
            <a:chOff x="0" y="0"/>
            <a:chExt cx="2936880" cy="946080"/>
          </a:xfrm>
        </p:grpSpPr>
        <p:sp>
          <p:nvSpPr>
            <p:cNvPr id="47" name="Freeform 11"/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48" name="TextBox 12"/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340"/>
                </a:lnSpc>
              </a:pPr>
              <a:r>
                <a:rPr lang="zh-CN" altLang="en-US" sz="1950" spc="-1">
                  <a:solidFill>
                    <a:srgbClr val="FFFFFF"/>
                  </a:solidFill>
                  <a:ea typeface="Arial" panose="020B0604020202020204"/>
                </a:rPr>
                <a:t>奖项</a:t>
              </a:r>
              <a:r>
                <a:rPr lang="zh-CN" altLang="en-US" sz="1950" spc="-1">
                  <a:solidFill>
                    <a:srgbClr val="FFFFFF"/>
                  </a:solidFill>
                  <a:ea typeface="Arial" panose="020B0604020202020204"/>
                </a:rPr>
                <a:t>荣誉</a:t>
              </a:r>
              <a:endParaRPr lang="zh-CN" altLang="en-US" sz="1950" spc="-1">
                <a:solidFill>
                  <a:srgbClr val="FFFFFF"/>
                </a:solidFill>
                <a:ea typeface="Arial" panose="020B0604020202020204"/>
              </a:endParaRPr>
            </a:p>
          </p:txBody>
        </p:sp>
      </p:grpSp>
      <p:grpSp>
        <p:nvGrpSpPr>
          <p:cNvPr id="49" name="Group 10"/>
          <p:cNvGrpSpPr/>
          <p:nvPr/>
        </p:nvGrpSpPr>
        <p:grpSpPr>
          <a:xfrm>
            <a:off x="8763000" y="7167245"/>
            <a:ext cx="1872615" cy="558165"/>
            <a:chOff x="0" y="0"/>
            <a:chExt cx="2936880" cy="946080"/>
          </a:xfrm>
        </p:grpSpPr>
        <p:sp>
          <p:nvSpPr>
            <p:cNvPr id="50" name="Freeform 11"/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51" name="TextBox 12"/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340"/>
                </a:lnSpc>
              </a:pPr>
              <a:r>
                <a:rPr lang="zh-CN" altLang="en-US" sz="1950" spc="-1">
                  <a:solidFill>
                    <a:srgbClr val="FFFFFF"/>
                  </a:solidFill>
                  <a:ea typeface="Arial" panose="020B0604020202020204"/>
                </a:rPr>
                <a:t>英语水平</a:t>
              </a:r>
              <a:endParaRPr lang="zh-CN" altLang="en-US" sz="1950" spc="-1">
                <a:solidFill>
                  <a:srgbClr val="FFFFFF"/>
                </a:solidFill>
                <a:ea typeface="Arial" panose="020B06040202020202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2259" y="100953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3240" y="93960"/>
            <a:ext cx="3639600" cy="10017000"/>
          </a:xfrm>
          <a:custGeom>
            <a:avLst/>
            <a:gdLst/>
            <a:ahLst/>
            <a:cxnLst/>
            <a:rect l="l" t="t" r="r" b="b"/>
            <a:pathLst>
              <a:path w="3639600" h="10017000">
                <a:moveTo>
                  <a:pt x="0" y="0"/>
                </a:moveTo>
                <a:lnTo>
                  <a:pt x="3639600" y="0"/>
                </a:lnTo>
                <a:lnTo>
                  <a:pt x="3639600" y="10017000"/>
                </a:lnTo>
                <a:lnTo>
                  <a:pt x="0" y="1001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8928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9320" y="775980"/>
            <a:ext cx="2957040" cy="8558460"/>
            <a:chOff x="0" y="0"/>
            <a:chExt cx="3942720" cy="11411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42715" cy="11411204"/>
            </a:xfrm>
            <a:custGeom>
              <a:avLst/>
              <a:gdLst/>
              <a:ahLst/>
              <a:cxnLst/>
              <a:rect l="l" t="t" r="r" b="b"/>
              <a:pathLst>
                <a:path w="3942715" h="11411204">
                  <a:moveTo>
                    <a:pt x="101473" y="0"/>
                  </a:moveTo>
                  <a:lnTo>
                    <a:pt x="3841242" y="0"/>
                  </a:lnTo>
                  <a:cubicBezTo>
                    <a:pt x="3897249" y="0"/>
                    <a:pt x="3942715" y="45466"/>
                    <a:pt x="3942715" y="101473"/>
                  </a:cubicBezTo>
                  <a:lnTo>
                    <a:pt x="3942715" y="11309731"/>
                  </a:lnTo>
                  <a:cubicBezTo>
                    <a:pt x="3942715" y="11365738"/>
                    <a:pt x="3897249" y="11411204"/>
                    <a:pt x="3841242" y="11411204"/>
                  </a:cubicBezTo>
                  <a:lnTo>
                    <a:pt x="101473" y="11411204"/>
                  </a:lnTo>
                  <a:cubicBezTo>
                    <a:pt x="45466" y="11411204"/>
                    <a:pt x="0" y="11365738"/>
                    <a:pt x="0" y="11309731"/>
                  </a:cubicBezTo>
                  <a:lnTo>
                    <a:pt x="0" y="101473"/>
                  </a:lnTo>
                  <a:cubicBezTo>
                    <a:pt x="0" y="45466"/>
                    <a:pt x="45466" y="0"/>
                    <a:pt x="101473" y="0"/>
                  </a:cubicBezTo>
                  <a:moveTo>
                    <a:pt x="101473" y="203073"/>
                  </a:moveTo>
                  <a:lnTo>
                    <a:pt x="101473" y="101473"/>
                  </a:lnTo>
                  <a:lnTo>
                    <a:pt x="202946" y="101473"/>
                  </a:lnTo>
                  <a:lnTo>
                    <a:pt x="202946" y="11309731"/>
                  </a:lnTo>
                  <a:lnTo>
                    <a:pt x="101473" y="11309731"/>
                  </a:lnTo>
                  <a:lnTo>
                    <a:pt x="101473" y="11208258"/>
                  </a:lnTo>
                  <a:lnTo>
                    <a:pt x="3841242" y="11208258"/>
                  </a:lnTo>
                  <a:lnTo>
                    <a:pt x="3841242" y="11309731"/>
                  </a:lnTo>
                  <a:lnTo>
                    <a:pt x="3739769" y="11309731"/>
                  </a:lnTo>
                  <a:lnTo>
                    <a:pt x="3739769" y="101473"/>
                  </a:lnTo>
                  <a:lnTo>
                    <a:pt x="3841242" y="101473"/>
                  </a:lnTo>
                  <a:lnTo>
                    <a:pt x="3841242" y="202946"/>
                  </a:lnTo>
                  <a:lnTo>
                    <a:pt x="101473" y="20294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-28620" y="47520"/>
            <a:ext cx="3736260" cy="10141740"/>
          </a:xfrm>
          <a:custGeom>
            <a:avLst/>
            <a:gdLst/>
            <a:ahLst/>
            <a:cxnLst/>
            <a:rect l="l" t="t" r="r" b="b"/>
            <a:pathLst>
              <a:path w="3736260" h="10141740">
                <a:moveTo>
                  <a:pt x="0" y="0"/>
                </a:moveTo>
                <a:lnTo>
                  <a:pt x="3736260" y="0"/>
                </a:lnTo>
                <a:lnTo>
                  <a:pt x="3736260" y="10141740"/>
                </a:lnTo>
                <a:lnTo>
                  <a:pt x="0" y="1014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" b="-8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1580" y="1338660"/>
            <a:ext cx="976860" cy="1191780"/>
          </a:xfrm>
          <a:custGeom>
            <a:avLst/>
            <a:gdLst/>
            <a:ahLst/>
            <a:cxnLst/>
            <a:rect l="l" t="t" r="r" b="b"/>
            <a:pathLst>
              <a:path w="976860" h="1191780">
                <a:moveTo>
                  <a:pt x="0" y="0"/>
                </a:moveTo>
                <a:lnTo>
                  <a:pt x="976860" y="0"/>
                </a:lnTo>
                <a:lnTo>
                  <a:pt x="976860" y="1191780"/>
                </a:lnTo>
                <a:lnTo>
                  <a:pt x="0" y="1191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0" b="-9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28149" y="6174349"/>
            <a:ext cx="2412180" cy="18900"/>
            <a:chOff x="0" y="0"/>
            <a:chExt cx="3216240" cy="25200"/>
          </a:xfrm>
        </p:grpSpPr>
        <p:sp>
          <p:nvSpPr>
            <p:cNvPr id="12" name="Freeform 12"/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13029" y="3621518"/>
            <a:ext cx="1559520" cy="18900"/>
            <a:chOff x="0" y="0"/>
            <a:chExt cx="2079360" cy="25200"/>
          </a:xfrm>
        </p:grpSpPr>
        <p:sp>
          <p:nvSpPr>
            <p:cNvPr id="14" name="Freeform 14"/>
            <p:cNvSpPr/>
            <p:nvPr/>
          </p:nvSpPr>
          <p:spPr>
            <a:xfrm>
              <a:off x="12573" y="0"/>
              <a:ext cx="2054225" cy="25146"/>
            </a:xfrm>
            <a:custGeom>
              <a:avLst/>
              <a:gdLst/>
              <a:ahLst/>
              <a:cxnLst/>
              <a:rect l="l" t="t" r="r" b="b"/>
              <a:pathLst>
                <a:path w="2054225" h="25146">
                  <a:moveTo>
                    <a:pt x="0" y="0"/>
                  </a:moveTo>
                  <a:lnTo>
                    <a:pt x="2054225" y="0"/>
                  </a:lnTo>
                  <a:lnTo>
                    <a:pt x="2054225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97920" y="1178820"/>
            <a:ext cx="1773900" cy="1683180"/>
          </a:xfrm>
          <a:custGeom>
            <a:avLst/>
            <a:gdLst/>
            <a:ahLst/>
            <a:cxnLst/>
            <a:rect l="l" t="t" r="r" b="b"/>
            <a:pathLst>
              <a:path w="1773900" h="1683180">
                <a:moveTo>
                  <a:pt x="0" y="0"/>
                </a:moveTo>
                <a:lnTo>
                  <a:pt x="1773900" y="0"/>
                </a:lnTo>
                <a:lnTo>
                  <a:pt x="1773900" y="1683180"/>
                </a:lnTo>
                <a:lnTo>
                  <a:pt x="0" y="1683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" r="-2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" b="-2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13029" y="3686063"/>
            <a:ext cx="3795603" cy="20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0"/>
              </a:lnSpc>
            </a:pPr>
            <a:r>
              <a:rPr lang="en-US" sz="2795">
                <a:solidFill>
                  <a:srgbClr val="FFFFFF"/>
                </a:solidFill>
                <a:latin typeface="Arimo" panose="020B0604020202020204"/>
                <a:ea typeface="Arimo" panose="020B0604020202020204"/>
              </a:rPr>
              <a:t>2025年推免</a:t>
            </a:r>
            <a:endParaRPr lang="en-US" sz="2795">
              <a:solidFill>
                <a:srgbClr val="FFFFFF"/>
              </a:solidFill>
              <a:latin typeface="Arimo" panose="020B0604020202020204"/>
              <a:ea typeface="Arimo" panose="020B0604020202020204"/>
            </a:endParaRPr>
          </a:p>
          <a:p>
            <a:pPr algn="l">
              <a:lnSpc>
                <a:spcPts val="4990"/>
              </a:lnSpc>
            </a:pPr>
            <a:r>
              <a:rPr lang="en-US" sz="1995">
                <a:solidFill>
                  <a:srgbClr val="FFFFFF"/>
                </a:solidFill>
                <a:ea typeface="Arimo" panose="020B0604020202020204"/>
              </a:rPr>
              <a:t>中国石油大学（华东）</a:t>
            </a:r>
            <a:endParaRPr lang="en-US" sz="1995">
              <a:solidFill>
                <a:srgbClr val="FFFFFF"/>
              </a:solidFill>
              <a:ea typeface="Arimo" panose="020B0604020202020204"/>
            </a:endParaRPr>
          </a:p>
          <a:p>
            <a:pPr algn="l">
              <a:lnSpc>
                <a:spcPts val="4705"/>
              </a:lnSpc>
            </a:pPr>
            <a:r>
              <a:rPr lang="en-US" sz="1880" spc="-1">
                <a:solidFill>
                  <a:srgbClr val="FFFFFF"/>
                </a:solidFill>
                <a:ea typeface="Arimo" panose="020B0604020202020204"/>
              </a:rPr>
              <a:t>计算机科学与技术专业</a:t>
            </a:r>
            <a:endParaRPr lang="en-US" sz="1880" spc="-1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65721" y="6840949"/>
            <a:ext cx="3490219" cy="55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2940" spc="-1">
                <a:solidFill>
                  <a:srgbClr val="FFFFFF"/>
                </a:solidFill>
                <a:ea typeface="Arimo" panose="020B0604020202020204"/>
              </a:rPr>
              <a:t>许祖耀</a:t>
            </a:r>
            <a:endParaRPr lang="en-US" sz="2940" spc="-1">
              <a:solidFill>
                <a:srgbClr val="FFFFFF"/>
              </a:solidFill>
              <a:ea typeface="Arimo" panose="020B0604020202020204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4240234" y="2335490"/>
            <a:ext cx="9874440" cy="3630960"/>
            <a:chOff x="0" y="0"/>
            <a:chExt cx="13165920" cy="48412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65835" cy="4841240"/>
            </a:xfrm>
            <a:custGeom>
              <a:avLst/>
              <a:gdLst/>
              <a:ahLst/>
              <a:cxnLst/>
              <a:rect l="l" t="t" r="r" b="b"/>
              <a:pathLst>
                <a:path w="13165835" h="4841240">
                  <a:moveTo>
                    <a:pt x="12573" y="0"/>
                  </a:moveTo>
                  <a:lnTo>
                    <a:pt x="13153262" y="0"/>
                  </a:lnTo>
                  <a:cubicBezTo>
                    <a:pt x="13160248" y="0"/>
                    <a:pt x="13165835" y="5588"/>
                    <a:pt x="13165835" y="12573"/>
                  </a:cubicBezTo>
                  <a:lnTo>
                    <a:pt x="13165835" y="4828667"/>
                  </a:lnTo>
                  <a:cubicBezTo>
                    <a:pt x="13165835" y="4835652"/>
                    <a:pt x="13160248" y="4841240"/>
                    <a:pt x="13153262" y="4841240"/>
                  </a:cubicBezTo>
                  <a:lnTo>
                    <a:pt x="12573" y="4841240"/>
                  </a:lnTo>
                  <a:cubicBezTo>
                    <a:pt x="5588" y="4841240"/>
                    <a:pt x="0" y="4835652"/>
                    <a:pt x="0" y="4828667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4828667"/>
                  </a:lnTo>
                  <a:lnTo>
                    <a:pt x="12573" y="4828667"/>
                  </a:lnTo>
                  <a:lnTo>
                    <a:pt x="12573" y="4816094"/>
                  </a:lnTo>
                  <a:lnTo>
                    <a:pt x="13153262" y="4816094"/>
                  </a:lnTo>
                  <a:lnTo>
                    <a:pt x="13153262" y="4828667"/>
                  </a:lnTo>
                  <a:lnTo>
                    <a:pt x="13140689" y="4828667"/>
                  </a:lnTo>
                  <a:lnTo>
                    <a:pt x="13140689" y="12573"/>
                  </a:lnTo>
                  <a:lnTo>
                    <a:pt x="13153262" y="12573"/>
                  </a:lnTo>
                  <a:lnTo>
                    <a:pt x="13153262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965220" y="4341311"/>
            <a:ext cx="2002320" cy="1988280"/>
            <a:chOff x="0" y="0"/>
            <a:chExt cx="2669760" cy="2651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69794" cy="2650998"/>
            </a:xfrm>
            <a:custGeom>
              <a:avLst/>
              <a:gdLst/>
              <a:ahLst/>
              <a:cxnLst/>
              <a:rect l="l" t="t" r="r" b="b"/>
              <a:pathLst>
                <a:path w="2669794" h="2650998">
                  <a:moveTo>
                    <a:pt x="0" y="0"/>
                  </a:moveTo>
                  <a:lnTo>
                    <a:pt x="2669794" y="0"/>
                  </a:lnTo>
                  <a:lnTo>
                    <a:pt x="2669794" y="2650998"/>
                  </a:lnTo>
                  <a:lnTo>
                    <a:pt x="0" y="2650998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5142354" y="1913267"/>
            <a:ext cx="5476539" cy="719280"/>
            <a:chOff x="0" y="0"/>
            <a:chExt cx="7302052" cy="9590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9434109" y="1719760"/>
            <a:ext cx="1040257" cy="1178185"/>
          </a:xfrm>
          <a:custGeom>
            <a:avLst/>
            <a:gdLst/>
            <a:ahLst/>
            <a:cxnLst/>
            <a:rect l="l" t="t" r="r" b="b"/>
            <a:pathLst>
              <a:path w="1040257" h="1178185">
                <a:moveTo>
                  <a:pt x="0" y="0"/>
                </a:moveTo>
                <a:lnTo>
                  <a:pt x="1040257" y="0"/>
                </a:lnTo>
                <a:lnTo>
                  <a:pt x="1040257" y="1178185"/>
                </a:lnTo>
                <a:lnTo>
                  <a:pt x="0" y="117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" r="-22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142354" y="1592059"/>
            <a:ext cx="4158262" cy="130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en-US" sz="3220">
                <a:solidFill>
                  <a:srgbClr val="FFFFFF"/>
                </a:solidFill>
                <a:ea typeface="Arial" panose="020B0604020202020204"/>
              </a:rPr>
              <a:t>青岛软件学院</a:t>
            </a:r>
            <a:endParaRPr lang="en-US" sz="3220">
              <a:solidFill>
                <a:srgbClr val="FFFFFF"/>
              </a:solidFill>
              <a:ea typeface="Arial" panose="020B0604020202020204"/>
            </a:endParaRPr>
          </a:p>
          <a:p>
            <a:pPr algn="l">
              <a:lnSpc>
                <a:spcPts val="5055"/>
              </a:lnSpc>
            </a:pPr>
            <a:r>
              <a:rPr lang="en-US" sz="3220" spc="-1">
                <a:solidFill>
                  <a:srgbClr val="FFFFFF"/>
                </a:solidFill>
                <a:ea typeface="Arial" panose="020B0604020202020204"/>
              </a:rPr>
              <a:t>计算机科学与技术学院</a:t>
            </a:r>
            <a:endParaRPr lang="en-US" sz="3220" spc="-1">
              <a:solidFill>
                <a:srgbClr val="FFFFFF"/>
              </a:solidFill>
              <a:ea typeface="Arial" panose="020B0604020202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522255" y="4500161"/>
            <a:ext cx="9904220" cy="141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0"/>
              </a:lnSpc>
            </a:pPr>
            <a:r>
              <a:rPr lang="en-US" sz="8255">
                <a:solidFill>
                  <a:srgbClr val="FFFFFF"/>
                </a:solidFill>
                <a:ea typeface="Arial" panose="020B0604020202020204"/>
              </a:rPr>
              <a:t>追风逐浪、砥砺创新</a:t>
            </a:r>
            <a:endParaRPr lang="en-US" sz="8255">
              <a:solidFill>
                <a:srgbClr val="FFFFFF"/>
              </a:solidFill>
              <a:ea typeface="Arial" panose="020B0604020202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232912" y="5890250"/>
            <a:ext cx="3068021" cy="62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5"/>
              </a:lnSpc>
            </a:pPr>
            <a:r>
              <a:rPr lang="en-US" sz="3620">
                <a:solidFill>
                  <a:srgbClr val="FFFFFF"/>
                </a:solidFill>
                <a:ea typeface="Arial" panose="020B0604020202020204"/>
              </a:rPr>
              <a:t>推免个人陈述</a:t>
            </a:r>
            <a:endParaRPr lang="en-US" sz="3620">
              <a:solidFill>
                <a:srgbClr val="FFFFFF"/>
              </a:solidFill>
              <a:ea typeface="Arial" panose="020B06040202020202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65721" y="7643200"/>
            <a:ext cx="2847780" cy="45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400" spc="-1">
                <a:solidFill>
                  <a:srgbClr val="FFFFFF"/>
                </a:solidFill>
                <a:latin typeface="Arimo" panose="020B0604020202020204"/>
              </a:rPr>
              <a:t>2024/05/12</a:t>
            </a:r>
            <a:endParaRPr lang="en-US" sz="2400" spc="-1">
              <a:solidFill>
                <a:srgbClr val="FFFFFF"/>
              </a:solidFill>
              <a:latin typeface="Arimo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63425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" b="-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" b="-156"/>
            </a:stretch>
          </a:blipFill>
        </p:spPr>
      </p:sp>
      <p:sp>
        <p:nvSpPr>
          <p:cNvPr id="10" name="TextBox 10"/>
          <p:cNvSpPr txBox="1"/>
          <p:nvPr>
            <p:custDataLst>
              <p:tags r:id="rId8"/>
            </p:custDataLst>
          </p:nvPr>
        </p:nvSpPr>
        <p:spPr>
          <a:xfrm>
            <a:off x="539989" y="2585932"/>
            <a:ext cx="8859337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zh-CN" altLang="en-US" sz="2435" spc="26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于</a:t>
            </a:r>
            <a:r>
              <a:rPr lang="en-US" sz="2435" spc="26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大二参加了学校的定向越野队</a:t>
            </a:r>
            <a:r>
              <a:rPr lang="en-US" sz="2435" spc="26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en-US" sz="2435" spc="26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3900"/>
              </a:lnSpc>
            </a:pPr>
            <a:r>
              <a:rPr lang="en-US" sz="2435" spc="26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进行每日的体能训练、及每周的定向训练</a:t>
            </a:r>
            <a:r>
              <a:rPr lang="en-US" sz="2435" spc="26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sz="2435" spc="26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3900"/>
              </a:lnSpc>
            </a:pPr>
            <a:r>
              <a:rPr lang="en-US" sz="2435" spc="26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并随队参加了2023年于江苏盱眙举行的大运河城市定向巡回赛</a:t>
            </a:r>
            <a:endParaRPr lang="en-US" sz="2435" spc="26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3900"/>
              </a:lnSpc>
            </a:pPr>
            <a:endParaRPr lang="en-US" sz="2435" spc="26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588763" y="4911487"/>
            <a:ext cx="4458372" cy="3382812"/>
          </a:xfrm>
          <a:custGeom>
            <a:avLst/>
            <a:gdLst/>
            <a:ahLst/>
            <a:cxnLst/>
            <a:rect l="l" t="t" r="r" b="b"/>
            <a:pathLst>
              <a:path w="4458372" h="3382812">
                <a:moveTo>
                  <a:pt x="0" y="0"/>
                </a:moveTo>
                <a:lnTo>
                  <a:pt x="4458373" y="0"/>
                </a:lnTo>
                <a:lnTo>
                  <a:pt x="4458373" y="3382812"/>
                </a:lnTo>
                <a:lnTo>
                  <a:pt x="0" y="3382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394082" y="6154071"/>
            <a:ext cx="3770527" cy="1083655"/>
          </a:xfrm>
          <a:custGeom>
            <a:avLst/>
            <a:gdLst/>
            <a:ahLst/>
            <a:cxnLst/>
            <a:rect l="l" t="t" r="r" b="b"/>
            <a:pathLst>
              <a:path w="3770527" h="1083655">
                <a:moveTo>
                  <a:pt x="0" y="0"/>
                </a:moveTo>
                <a:lnTo>
                  <a:pt x="3770527" y="0"/>
                </a:lnTo>
                <a:lnTo>
                  <a:pt x="3770527" y="1083655"/>
                </a:lnTo>
                <a:lnTo>
                  <a:pt x="0" y="1083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355794" y="4913013"/>
            <a:ext cx="3633527" cy="1004863"/>
          </a:xfrm>
          <a:custGeom>
            <a:avLst/>
            <a:gdLst/>
            <a:ahLst/>
            <a:cxnLst/>
            <a:rect l="l" t="t" r="r" b="b"/>
            <a:pathLst>
              <a:path w="3633527" h="1004863">
                <a:moveTo>
                  <a:pt x="0" y="0"/>
                </a:moveTo>
                <a:lnTo>
                  <a:pt x="3633526" y="0"/>
                </a:lnTo>
                <a:lnTo>
                  <a:pt x="3633526" y="1004863"/>
                </a:lnTo>
                <a:lnTo>
                  <a:pt x="0" y="10048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H="1">
            <a:off x="9144090" y="2008564"/>
            <a:ext cx="57149" cy="6448628"/>
          </a:xfrm>
          <a:prstGeom prst="line">
            <a:avLst/>
          </a:prstGeom>
          <a:ln w="38100" cap="flat">
            <a:solidFill>
              <a:srgbClr val="00377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539750" y="4453890"/>
            <a:ext cx="8344535" cy="4299585"/>
            <a:chOff x="0" y="0"/>
            <a:chExt cx="10781273" cy="5555047"/>
          </a:xfrm>
        </p:grpSpPr>
        <p:sp>
          <p:nvSpPr>
            <p:cNvPr id="22" name="Freeform 22"/>
            <p:cNvSpPr/>
            <p:nvPr/>
          </p:nvSpPr>
          <p:spPr>
            <a:xfrm>
              <a:off x="6738716" y="0"/>
              <a:ext cx="4042557" cy="3654093"/>
            </a:xfrm>
            <a:custGeom>
              <a:avLst/>
              <a:gdLst/>
              <a:ahLst/>
              <a:cxnLst/>
              <a:rect l="l" t="t" r="r" b="b"/>
              <a:pathLst>
                <a:path w="4042557" h="3654093">
                  <a:moveTo>
                    <a:pt x="0" y="0"/>
                  </a:moveTo>
                  <a:lnTo>
                    <a:pt x="4042557" y="0"/>
                  </a:lnTo>
                  <a:lnTo>
                    <a:pt x="4042557" y="3654093"/>
                  </a:lnTo>
                  <a:lnTo>
                    <a:pt x="0" y="365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264330" cy="2594396"/>
            </a:xfrm>
            <a:custGeom>
              <a:avLst/>
              <a:gdLst/>
              <a:ahLst/>
              <a:cxnLst/>
              <a:rect l="l" t="t" r="r" b="b"/>
              <a:pathLst>
                <a:path w="6264330" h="2594396">
                  <a:moveTo>
                    <a:pt x="0" y="0"/>
                  </a:moveTo>
                  <a:lnTo>
                    <a:pt x="6264330" y="0"/>
                  </a:lnTo>
                  <a:lnTo>
                    <a:pt x="6264330" y="2594396"/>
                  </a:lnTo>
                  <a:lnTo>
                    <a:pt x="0" y="259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49336" b="-30497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50800" y="2784843"/>
              <a:ext cx="6228266" cy="2693655"/>
            </a:xfrm>
            <a:custGeom>
              <a:avLst/>
              <a:gdLst/>
              <a:ahLst/>
              <a:cxnLst/>
              <a:rect l="l" t="t" r="r" b="b"/>
              <a:pathLst>
                <a:path w="6228266" h="2693655">
                  <a:moveTo>
                    <a:pt x="0" y="0"/>
                  </a:moveTo>
                  <a:lnTo>
                    <a:pt x="6228266" y="0"/>
                  </a:lnTo>
                  <a:lnTo>
                    <a:pt x="6228266" y="2693655"/>
                  </a:lnTo>
                  <a:lnTo>
                    <a:pt x="0" y="2693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6363" t="-64265" b="-37557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738716" y="3774007"/>
              <a:ext cx="4031610" cy="1781039"/>
            </a:xfrm>
            <a:custGeom>
              <a:avLst/>
              <a:gdLst/>
              <a:ahLst/>
              <a:cxnLst/>
              <a:rect l="l" t="t" r="r" b="b"/>
              <a:pathLst>
                <a:path w="4031610" h="1781039">
                  <a:moveTo>
                    <a:pt x="0" y="0"/>
                  </a:moveTo>
                  <a:lnTo>
                    <a:pt x="4031610" y="0"/>
                  </a:lnTo>
                  <a:lnTo>
                    <a:pt x="4031610" y="1781040"/>
                  </a:lnTo>
                  <a:lnTo>
                    <a:pt x="0" y="1781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3418" t="-57911" r="-12600" b="-55932"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14394082" y="7288416"/>
            <a:ext cx="3934549" cy="1151764"/>
          </a:xfrm>
          <a:custGeom>
            <a:avLst/>
            <a:gdLst/>
            <a:ahLst/>
            <a:cxnLst/>
            <a:rect l="l" t="t" r="r" b="b"/>
            <a:pathLst>
              <a:path w="3934549" h="1151764">
                <a:moveTo>
                  <a:pt x="0" y="0"/>
                </a:moveTo>
                <a:lnTo>
                  <a:pt x="3934549" y="0"/>
                </a:lnTo>
                <a:lnTo>
                  <a:pt x="3934549" y="1151764"/>
                </a:lnTo>
                <a:lnTo>
                  <a:pt x="0" y="115176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62840" y="65835"/>
            <a:ext cx="3270762" cy="72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个人介绍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28" name="TextBox 28"/>
          <p:cNvSpPr txBox="1"/>
          <p:nvPr>
            <p:custDataLst>
              <p:tags r:id="rId17"/>
            </p:custDataLst>
          </p:nvPr>
        </p:nvSpPr>
        <p:spPr>
          <a:xfrm>
            <a:off x="9634042" y="2665165"/>
            <a:ext cx="8144389" cy="184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5"/>
              </a:lnSpc>
            </a:pPr>
            <a:r>
              <a:rPr lang="en-US" sz="2250" spc="24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担任校级部门-大学生创新创业</a:t>
            </a:r>
            <a:r>
              <a:rPr lang="zh-CN" altLang="en-US" sz="2250" spc="24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辅导</a:t>
            </a:r>
            <a:r>
              <a:rPr lang="en-US" sz="2250" spc="24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中心科协成员</a:t>
            </a:r>
            <a:endParaRPr lang="en-US" sz="2250" spc="24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86410" lvl="1" indent="-243205" algn="l">
              <a:lnSpc>
                <a:spcPts val="3605"/>
              </a:lnSpc>
              <a:buFont typeface="Arial" panose="020B0604020202020204"/>
              <a:buChar char="•"/>
            </a:pPr>
            <a:r>
              <a:rPr lang="en-US" sz="2250" spc="24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协助了学校多项创新创业赛事的举办</a:t>
            </a:r>
            <a:endParaRPr lang="en-US" sz="2250" spc="24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86410" lvl="1" indent="-243205" algn="l">
              <a:lnSpc>
                <a:spcPts val="3605"/>
              </a:lnSpc>
              <a:buFont typeface="Arial" panose="020B0604020202020204"/>
              <a:buChar char="•"/>
            </a:pPr>
            <a:r>
              <a:rPr lang="en-US" sz="2250" spc="24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作为组长跟跑挑战杯国赛项目</a:t>
            </a:r>
            <a:endParaRPr lang="en-US" sz="2250" spc="24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86410" lvl="1" indent="-243205" algn="l">
              <a:lnSpc>
                <a:spcPts val="3605"/>
              </a:lnSpc>
              <a:buFont typeface="Arial" panose="020B0604020202020204"/>
              <a:buChar char="•"/>
            </a:pPr>
            <a:r>
              <a:rPr lang="zh-CN" altLang="en-US" sz="2250" spc="25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与各单位教师进行对接</a:t>
            </a:r>
            <a:endParaRPr lang="zh-CN" altLang="en-US" sz="2250" spc="25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3" name="Group 10"/>
          <p:cNvGrpSpPr/>
          <p:nvPr/>
        </p:nvGrpSpPr>
        <p:grpSpPr>
          <a:xfrm>
            <a:off x="533400" y="1889125"/>
            <a:ext cx="1872615" cy="558165"/>
            <a:chOff x="0" y="0"/>
            <a:chExt cx="2936880" cy="946080"/>
          </a:xfrm>
        </p:grpSpPr>
        <p:sp>
          <p:nvSpPr>
            <p:cNvPr id="44" name="Freeform 11"/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32" name="TextBox 12"/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340"/>
                </a:lnSpc>
              </a:pPr>
              <a:r>
                <a:rPr lang="zh-CN" altLang="en-US" sz="1950" spc="-1">
                  <a:solidFill>
                    <a:srgbClr val="FFFFFF"/>
                  </a:solidFill>
                  <a:ea typeface="Arial" panose="020B0604020202020204"/>
                </a:rPr>
                <a:t>体育</a:t>
              </a:r>
              <a:r>
                <a:rPr lang="zh-CN" altLang="en-US" sz="1950" spc="-1">
                  <a:solidFill>
                    <a:srgbClr val="FFFFFF"/>
                  </a:solidFill>
                  <a:ea typeface="Arial" panose="020B0604020202020204"/>
                </a:rPr>
                <a:t>运动</a:t>
              </a:r>
              <a:endParaRPr lang="zh-CN" altLang="en-US" sz="1950" spc="-1">
                <a:solidFill>
                  <a:srgbClr val="FFFFFF"/>
                </a:solidFill>
                <a:ea typeface="Arial" panose="020B0604020202020204"/>
              </a:endParaRPr>
            </a:p>
          </p:txBody>
        </p:sp>
      </p:grpSp>
      <p:grpSp>
        <p:nvGrpSpPr>
          <p:cNvPr id="33" name="Group 10"/>
          <p:cNvGrpSpPr/>
          <p:nvPr/>
        </p:nvGrpSpPr>
        <p:grpSpPr>
          <a:xfrm>
            <a:off x="9588500" y="1965325"/>
            <a:ext cx="1872615" cy="558165"/>
            <a:chOff x="0" y="0"/>
            <a:chExt cx="2936880" cy="946080"/>
          </a:xfrm>
        </p:grpSpPr>
        <p:sp>
          <p:nvSpPr>
            <p:cNvPr id="34" name="Freeform 11"/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35" name="TextBox 12"/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340"/>
                </a:lnSpc>
              </a:pPr>
              <a:r>
                <a:rPr lang="zh-CN" altLang="en-US" sz="1950" spc="-1">
                  <a:solidFill>
                    <a:srgbClr val="FFFFFF"/>
                  </a:solidFill>
                  <a:ea typeface="Arial" panose="020B0604020202020204"/>
                </a:rPr>
                <a:t>学生</a:t>
              </a:r>
              <a:r>
                <a:rPr lang="zh-CN" altLang="en-US" sz="1950" spc="-1">
                  <a:solidFill>
                    <a:srgbClr val="FFFFFF"/>
                  </a:solidFill>
                  <a:ea typeface="Arial" panose="020B0604020202020204"/>
                </a:rPr>
                <a:t>工作</a:t>
              </a:r>
              <a:endParaRPr lang="zh-CN" altLang="en-US" sz="1950" spc="-1">
                <a:solidFill>
                  <a:srgbClr val="FFFFFF"/>
                </a:solidFill>
                <a:ea typeface="Arial" panose="020B06040202020202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65490" y="1094208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" b="-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" b="-15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75236" y="1505531"/>
            <a:ext cx="1881106" cy="605975"/>
            <a:chOff x="0" y="0"/>
            <a:chExt cx="2508141" cy="8079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08137" cy="807918"/>
            </a:xfrm>
            <a:custGeom>
              <a:avLst/>
              <a:gdLst/>
              <a:ahLst/>
              <a:cxnLst/>
              <a:rect l="l" t="t" r="r" b="b"/>
              <a:pathLst>
                <a:path w="2508137" h="807918">
                  <a:moveTo>
                    <a:pt x="0" y="404013"/>
                  </a:moveTo>
                  <a:cubicBezTo>
                    <a:pt x="0" y="180911"/>
                    <a:pt x="180911" y="0"/>
                    <a:pt x="404013" y="0"/>
                  </a:cubicBezTo>
                  <a:lnTo>
                    <a:pt x="2104124" y="0"/>
                  </a:lnTo>
                  <a:cubicBezTo>
                    <a:pt x="2327226" y="0"/>
                    <a:pt x="2508137" y="180911"/>
                    <a:pt x="2508137" y="404013"/>
                  </a:cubicBezTo>
                  <a:cubicBezTo>
                    <a:pt x="2508137" y="627116"/>
                    <a:pt x="2327226" y="807918"/>
                    <a:pt x="2104124" y="807918"/>
                  </a:cubicBezTo>
                  <a:lnTo>
                    <a:pt x="404013" y="807918"/>
                  </a:lnTo>
                  <a:cubicBezTo>
                    <a:pt x="180911" y="807918"/>
                    <a:pt x="0" y="627116"/>
                    <a:pt x="0" y="404013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508141" cy="846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r>
                <a:rPr lang="en-US" sz="1950" spc="-1">
                  <a:solidFill>
                    <a:srgbClr val="FFFFFF"/>
                  </a:solidFill>
                  <a:ea typeface="Arial" panose="020B0604020202020204"/>
                </a:rPr>
                <a:t>社团活动</a:t>
              </a:r>
              <a:endParaRPr lang="en-US" sz="1950" spc="-1">
                <a:solidFill>
                  <a:srgbClr val="FFFFFF"/>
                </a:solidFill>
                <a:ea typeface="Arial" panose="020B06040202020202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49591" y="8787773"/>
            <a:ext cx="17654706" cy="66249"/>
            <a:chOff x="0" y="0"/>
            <a:chExt cx="8550000" cy="32084"/>
          </a:xfrm>
        </p:grpSpPr>
        <p:sp>
          <p:nvSpPr>
            <p:cNvPr id="14" name="Freeform 14"/>
            <p:cNvSpPr/>
            <p:nvPr/>
          </p:nvSpPr>
          <p:spPr>
            <a:xfrm>
              <a:off x="25527" y="0"/>
              <a:ext cx="8498840" cy="32145"/>
            </a:xfrm>
            <a:custGeom>
              <a:avLst/>
              <a:gdLst/>
              <a:ahLst/>
              <a:cxnLst/>
              <a:rect l="l" t="t" r="r" b="b"/>
              <a:pathLst>
                <a:path w="8498840" h="32145">
                  <a:moveTo>
                    <a:pt x="0" y="0"/>
                  </a:moveTo>
                  <a:lnTo>
                    <a:pt x="8498840" y="0"/>
                  </a:lnTo>
                  <a:lnTo>
                    <a:pt x="8498840" y="32145"/>
                  </a:lnTo>
                  <a:lnTo>
                    <a:pt x="0" y="32145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43687" y="3905447"/>
            <a:ext cx="9438513" cy="2283215"/>
            <a:chOff x="0" y="0"/>
            <a:chExt cx="22090178" cy="4712052"/>
          </a:xfrm>
        </p:grpSpPr>
        <p:sp>
          <p:nvSpPr>
            <p:cNvPr id="16" name="Freeform 16"/>
            <p:cNvSpPr/>
            <p:nvPr/>
          </p:nvSpPr>
          <p:spPr>
            <a:xfrm>
              <a:off x="0" y="1661038"/>
              <a:ext cx="6683006" cy="3051014"/>
            </a:xfrm>
            <a:custGeom>
              <a:avLst/>
              <a:gdLst/>
              <a:ahLst/>
              <a:cxnLst/>
              <a:rect l="l" t="t" r="r" b="b"/>
              <a:pathLst>
                <a:path w="6683006" h="3051014">
                  <a:moveTo>
                    <a:pt x="0" y="0"/>
                  </a:moveTo>
                  <a:lnTo>
                    <a:pt x="6683006" y="0"/>
                  </a:lnTo>
                  <a:lnTo>
                    <a:pt x="6683006" y="3051014"/>
                  </a:lnTo>
                  <a:lnTo>
                    <a:pt x="0" y="3051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25" r="-725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6275778" y="530768"/>
              <a:ext cx="5814400" cy="4181284"/>
            </a:xfrm>
            <a:custGeom>
              <a:avLst/>
              <a:gdLst/>
              <a:ahLst/>
              <a:cxnLst/>
              <a:rect l="l" t="t" r="r" b="b"/>
              <a:pathLst>
                <a:path w="5814400" h="4181284">
                  <a:moveTo>
                    <a:pt x="0" y="0"/>
                  </a:moveTo>
                  <a:lnTo>
                    <a:pt x="5814400" y="0"/>
                  </a:lnTo>
                  <a:lnTo>
                    <a:pt x="5814400" y="4181284"/>
                  </a:lnTo>
                  <a:lnTo>
                    <a:pt x="0" y="4181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1632" b="-43777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423287" cy="1401016"/>
            </a:xfrm>
            <a:custGeom>
              <a:avLst/>
              <a:gdLst/>
              <a:ahLst/>
              <a:cxnLst/>
              <a:rect l="l" t="t" r="r" b="b"/>
              <a:pathLst>
                <a:path w="5423287" h="1401016">
                  <a:moveTo>
                    <a:pt x="0" y="0"/>
                  </a:moveTo>
                  <a:lnTo>
                    <a:pt x="5423287" y="0"/>
                  </a:lnTo>
                  <a:lnTo>
                    <a:pt x="5423287" y="1401016"/>
                  </a:lnTo>
                  <a:lnTo>
                    <a:pt x="0" y="140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139931" y="819231"/>
              <a:ext cx="8493925" cy="3892820"/>
            </a:xfrm>
            <a:custGeom>
              <a:avLst/>
              <a:gdLst/>
              <a:ahLst/>
              <a:cxnLst/>
              <a:rect l="l" t="t" r="r" b="b"/>
              <a:pathLst>
                <a:path w="8493925" h="3892820">
                  <a:moveTo>
                    <a:pt x="0" y="0"/>
                  </a:moveTo>
                  <a:lnTo>
                    <a:pt x="8493925" y="0"/>
                  </a:lnTo>
                  <a:lnTo>
                    <a:pt x="8493925" y="3892821"/>
                  </a:lnTo>
                  <a:lnTo>
                    <a:pt x="0" y="3892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762840" y="65835"/>
            <a:ext cx="3270762" cy="72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个人介绍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62305" y="2298700"/>
            <a:ext cx="9320530" cy="1403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2280" spc="25" dirty="0">
                <a:solidFill>
                  <a:srgbClr val="000000"/>
                </a:solidFill>
                <a:ea typeface="Arial" panose="020B0604020202020204"/>
              </a:rPr>
              <a:t>在大二时我参加了机器人工程协会，自学掌握了Arduino</a:t>
            </a:r>
            <a:r>
              <a:rPr lang="en-US" sz="2280" b="1" spc="25" dirty="0">
                <a:solidFill>
                  <a:srgbClr val="000000"/>
                </a:solidFill>
                <a:ea typeface="Arial" panose="020B0604020202020204"/>
              </a:rPr>
              <a:t>单片机开发技能</a:t>
            </a:r>
            <a:r>
              <a:rPr lang="en-US" sz="2280" spc="25" dirty="0">
                <a:solidFill>
                  <a:srgbClr val="000000"/>
                </a:solidFill>
                <a:ea typeface="Arial" panose="020B0604020202020204"/>
              </a:rPr>
              <a:t>。</a:t>
            </a:r>
            <a:r>
              <a:rPr lang="en-US" sz="2280" spc="2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在社团期末，我设计组装出了一台可用WIFI控制的小车，带队代表社团外出参加展览。</a:t>
            </a:r>
            <a:endParaRPr lang="en-US" sz="2280" spc="2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43687" y="6505642"/>
            <a:ext cx="9133713" cy="1403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2280" spc="25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当时正值ChatGPT横空出世，最初想法是想把ChatGPT挂载到这个小车，</a:t>
            </a:r>
            <a:r>
              <a:rPr lang="en-US" sz="2280" spc="25" dirty="0" err="1">
                <a:solidFill>
                  <a:srgbClr val="000000"/>
                </a:solidFill>
                <a:ea typeface="Arial" panose="020B0604020202020204"/>
              </a:rPr>
              <a:t>并通过语音识别、语音合成</a:t>
            </a:r>
            <a:r>
              <a:rPr lang="zh-CN" altLang="en-US" sz="2280" spc="25" dirty="0">
                <a:solidFill>
                  <a:srgbClr val="000000"/>
                </a:solidFill>
                <a:ea typeface="Arial" panose="020B0604020202020204"/>
              </a:rPr>
              <a:t>技术</a:t>
            </a:r>
            <a:r>
              <a:rPr lang="en-US" sz="2280" spc="25" dirty="0">
                <a:solidFill>
                  <a:srgbClr val="000000"/>
                </a:solidFill>
                <a:ea typeface="Arial" panose="020B0604020202020204"/>
              </a:rPr>
              <a:t>，</a:t>
            </a:r>
            <a:r>
              <a:rPr lang="en-US" sz="2280" spc="25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让ChatGPT根据用户语音控制小车、进行语音交流</a:t>
            </a:r>
            <a:r>
              <a:rPr lang="en-US" sz="2280" spc="2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en-US" sz="2280" spc="2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2161" y="7995533"/>
            <a:ext cx="9930451" cy="514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0"/>
              </a:lnSpc>
              <a:spcBef>
                <a:spcPct val="0"/>
              </a:spcBef>
            </a:pPr>
            <a:r>
              <a:rPr lang="en-US" sz="2400" b="1" spc="-1" dirty="0" err="1">
                <a:solidFill>
                  <a:srgbClr val="003778"/>
                </a:solidFill>
                <a:ea typeface="Arial Bold" panose="020B0704020202020204"/>
              </a:rPr>
              <a:t>但是仔细研究后发现，要在单片机上完全实现这个愿景有着很大的阻碍</a:t>
            </a:r>
            <a:r>
              <a:rPr lang="en-US" sz="2400" b="1" spc="-1" dirty="0">
                <a:solidFill>
                  <a:srgbClr val="003778"/>
                </a:solidFill>
                <a:ea typeface="Arial Bold" panose="020B0704020202020204"/>
              </a:rPr>
              <a:t>。</a:t>
            </a:r>
            <a:endParaRPr lang="en-US" sz="2400" b="1" spc="-1" dirty="0">
              <a:solidFill>
                <a:srgbClr val="003778"/>
              </a:solidFill>
              <a:ea typeface="Arial Bold" panose="020B07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07320" y="3631477"/>
            <a:ext cx="6603961" cy="2061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20"/>
              </a:lnSpc>
              <a:spcBef>
                <a:spcPct val="0"/>
              </a:spcBef>
            </a:pPr>
            <a:r>
              <a:rPr lang="zh-CN" altLang="en-US" sz="2580" spc="-1" dirty="0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综合而言，我感觉自己的沟通能力、身体素质、工作能力都比较好</a:t>
            </a:r>
            <a:endParaRPr lang="en-US" altLang="zh-CN" sz="2580" spc="-1" dirty="0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ts val="4020"/>
              </a:lnSpc>
              <a:spcBef>
                <a:spcPct val="0"/>
              </a:spcBef>
            </a:pPr>
            <a:endParaRPr lang="en-US" altLang="zh-CN" sz="2580" spc="-1" dirty="0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ts val="4020"/>
              </a:lnSpc>
              <a:spcBef>
                <a:spcPct val="0"/>
              </a:spcBef>
            </a:pPr>
            <a:r>
              <a:rPr lang="zh-CN" altLang="en-US" sz="2580" spc="-1" dirty="0">
                <a:solidFill>
                  <a:srgbClr val="003778"/>
                </a:solidFill>
                <a:latin typeface="黑体" panose="02010609060101010101" charset="-122"/>
                <a:ea typeface="黑体" panose="02010609060101010101" charset="-122"/>
              </a:rPr>
              <a:t>每天都能有着充足的热情迎接繁忙的学习生活</a:t>
            </a:r>
            <a:endParaRPr lang="en-US" sz="2580" spc="-1" dirty="0">
              <a:solidFill>
                <a:srgbClr val="003778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AutoShape 20"/>
          <p:cNvSpPr/>
          <p:nvPr/>
        </p:nvSpPr>
        <p:spPr>
          <a:xfrm flipH="1">
            <a:off x="10440476" y="2007725"/>
            <a:ext cx="57149" cy="6448628"/>
          </a:xfrm>
          <a:prstGeom prst="line">
            <a:avLst/>
          </a:prstGeom>
          <a:ln w="38100" cap="flat">
            <a:solidFill>
              <a:srgbClr val="00377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25340" y="102978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" b="-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" b="-15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04800" y="1517950"/>
            <a:ext cx="2202660" cy="709560"/>
            <a:chOff x="0" y="0"/>
            <a:chExt cx="2936880" cy="946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r>
                <a:rPr lang="zh-CN" altLang="en-US" sz="1950" spc="-1" dirty="0">
                  <a:solidFill>
                    <a:srgbClr val="FFFFFF"/>
                  </a:solidFill>
                  <a:ea typeface="Arial" panose="020B0604020202020204"/>
                </a:rPr>
                <a:t>学习能力</a:t>
              </a:r>
              <a:endParaRPr lang="en-US" sz="1950" spc="-1" dirty="0">
                <a:solidFill>
                  <a:srgbClr val="FFFFFF"/>
                </a:solidFill>
                <a:ea typeface="Arial" panose="020B0604020202020204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23088" y="161126"/>
            <a:ext cx="327076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 err="1">
                <a:solidFill>
                  <a:srgbClr val="F6D9A7"/>
                </a:solidFill>
                <a:ea typeface="Arial Bold" panose="020B0704020202020204"/>
              </a:rPr>
              <a:t>个人</a:t>
            </a:r>
            <a:r>
              <a:rPr lang="en-US" sz="4200" spc="-1" dirty="0" err="1">
                <a:solidFill>
                  <a:srgbClr val="F6D9A7"/>
                </a:solidFill>
                <a:ea typeface="Arial Bold" panose="020B0704020202020204"/>
              </a:rPr>
              <a:t>介绍</a:t>
            </a:r>
            <a:endParaRPr lang="en-US" sz="4200" spc="-1" dirty="0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9" name="TextBox 30"/>
          <p:cNvSpPr txBox="1"/>
          <p:nvPr/>
        </p:nvSpPr>
        <p:spPr>
          <a:xfrm>
            <a:off x="435904" y="4534628"/>
            <a:ext cx="8778043" cy="66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4950" lvl="1" algn="l">
              <a:lnSpc>
                <a:spcPts val="2610"/>
              </a:lnSpc>
            </a:pP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在考核代码能力、实践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动手能力的课程中，比如课设或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实验、机试类课程，我都取得了较为优异的成绩</a:t>
            </a:r>
            <a:endParaRPr lang="en-US" sz="2175" dirty="0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</p:txBody>
      </p:sp>
      <p:sp>
        <p:nvSpPr>
          <p:cNvPr id="20" name="TextBox 30"/>
          <p:cNvSpPr txBox="1"/>
          <p:nvPr/>
        </p:nvSpPr>
        <p:spPr>
          <a:xfrm>
            <a:off x="423070" y="5466067"/>
            <a:ext cx="8458200" cy="1003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9900" lvl="1" indent="-234950" algn="l">
              <a:lnSpc>
                <a:spcPts val="2610"/>
              </a:lnSpc>
              <a:buFont typeface="Arial" panose="020B0604020202020204"/>
              <a:buChar char="•"/>
            </a:pPr>
            <a:r>
              <a:rPr lang="en-US" sz="2175" dirty="0" err="1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程序设计C</a:t>
            </a:r>
            <a:r>
              <a:rPr 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/C++(100)，</a:t>
            </a:r>
            <a:r>
              <a:rPr lang="en-US" sz="2175" dirty="0" err="1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程序设计Java</a:t>
            </a:r>
            <a:r>
              <a:rPr 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(100)，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编译原理课设（</a:t>
            </a:r>
            <a:r>
              <a:rPr lang="en-US" altLang="zh-CN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99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），</a:t>
            </a:r>
            <a:r>
              <a:rPr lang="en-US" sz="2175" dirty="0" err="1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移动互联网实践</a:t>
            </a:r>
            <a:r>
              <a:rPr 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(98)，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计算机操作系统（</a:t>
            </a:r>
            <a:r>
              <a:rPr lang="en-US" altLang="zh-CN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97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），</a:t>
            </a:r>
            <a:r>
              <a:rPr lang="en-US" sz="2175" dirty="0" err="1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程序设计实习</a:t>
            </a:r>
            <a:r>
              <a:rPr 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(97)，</a:t>
            </a:r>
            <a:r>
              <a:rPr lang="en-US" sz="2175" dirty="0" err="1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数据结构与算法</a:t>
            </a:r>
            <a:r>
              <a:rPr 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(95)，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数据库课程设计（</a:t>
            </a:r>
            <a:r>
              <a:rPr lang="en-US" altLang="zh-CN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95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）</a:t>
            </a:r>
            <a:endParaRPr lang="en-US" sz="2175" dirty="0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</p:txBody>
      </p:sp>
      <p:sp>
        <p:nvSpPr>
          <p:cNvPr id="21" name="TextBox 30"/>
          <p:cNvSpPr txBox="1"/>
          <p:nvPr/>
        </p:nvSpPr>
        <p:spPr>
          <a:xfrm>
            <a:off x="451144" y="6885160"/>
            <a:ext cx="8778043" cy="33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4950" lvl="1" algn="l">
              <a:lnSpc>
                <a:spcPts val="2610"/>
              </a:lnSpc>
            </a:pP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然后因为我一直想就业，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在某些需要刻意去“刷分”的课程上失了手</a:t>
            </a:r>
            <a:endParaRPr lang="en-US" sz="2175" dirty="0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511778" y="7399632"/>
            <a:ext cx="9369639" cy="334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9900" lvl="1" indent="-234950" algn="l">
              <a:lnSpc>
                <a:spcPts val="2610"/>
              </a:lnSpc>
              <a:buFont typeface="Arial" panose="020B0604020202020204"/>
              <a:buChar char="•"/>
            </a:pP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中国近现代史纲要（</a:t>
            </a:r>
            <a:r>
              <a:rPr lang="en-US" altLang="zh-CN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78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），军事技能训练（</a:t>
            </a:r>
            <a:r>
              <a:rPr lang="en-US" altLang="zh-CN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79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），社会主义发展史（</a:t>
            </a:r>
            <a:r>
              <a:rPr lang="en-US" altLang="zh-CN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73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）</a:t>
            </a:r>
            <a:endParaRPr lang="en-US" sz="2175" dirty="0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</p:txBody>
      </p:sp>
      <p:sp>
        <p:nvSpPr>
          <p:cNvPr id="25" name="TextBox 30"/>
          <p:cNvSpPr txBox="1"/>
          <p:nvPr/>
        </p:nvSpPr>
        <p:spPr>
          <a:xfrm>
            <a:off x="452748" y="2471010"/>
            <a:ext cx="9369639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50" lvl="1" algn="l">
              <a:lnSpc>
                <a:spcPct val="150000"/>
              </a:lnSpc>
            </a:pP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在大学前四个学期里非常想成为一名</a:t>
            </a:r>
            <a:r>
              <a:rPr lang="en-US" altLang="zh-CN" sz="3200" b="1" dirty="0" err="1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Technial</a:t>
            </a:r>
            <a:r>
              <a:rPr lang="en-US" altLang="zh-CN" sz="3200" b="1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 Artist(</a:t>
            </a:r>
            <a:r>
              <a:rPr lang="zh-CN" altLang="en-US" sz="3200" b="1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技术美术）</a:t>
            </a:r>
            <a:endParaRPr lang="en-US" altLang="zh-CN" sz="2800" dirty="0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  <a:p>
            <a:pPr marL="234950" lvl="1" algn="l">
              <a:lnSpc>
                <a:spcPct val="150000"/>
              </a:lnSpc>
            </a:pP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因为这个目标，注重培养了自己程序开发能力和相关开发技能</a:t>
            </a:r>
            <a:endParaRPr lang="en-US" altLang="zh-CN" sz="2175" dirty="0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  <a:p>
            <a:pPr marL="234950" lvl="1" algn="l">
              <a:lnSpc>
                <a:spcPct val="150000"/>
              </a:lnSpc>
            </a:pP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也因此而忽视了学业成绩，导致学业成绩</a:t>
            </a:r>
            <a:r>
              <a:rPr lang="zh-CN" altLang="en-US" sz="2175" dirty="0">
                <a:solidFill>
                  <a:srgbClr val="09234F"/>
                </a:solidFill>
                <a:latin typeface="Arimo" panose="020B0604020202020204"/>
                <a:ea typeface="Arimo" panose="020B0604020202020204"/>
              </a:rPr>
              <a:t>排名排名并不是很理想。</a:t>
            </a:r>
            <a:endParaRPr lang="en-US" sz="2175" dirty="0">
              <a:solidFill>
                <a:srgbClr val="09234F"/>
              </a:solidFill>
              <a:latin typeface="Arimo" panose="020B0604020202020204"/>
              <a:ea typeface="Arimo" panose="020B0604020202020204"/>
            </a:endParaRPr>
          </a:p>
        </p:txBody>
      </p:sp>
      <p:sp>
        <p:nvSpPr>
          <p:cNvPr id="27" name="TextBox 31"/>
          <p:cNvSpPr txBox="1"/>
          <p:nvPr/>
        </p:nvSpPr>
        <p:spPr>
          <a:xfrm>
            <a:off x="9881417" y="1680252"/>
            <a:ext cx="7983513" cy="820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GAMES101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系统学习了计算机图形学相关知识</a:t>
            </a:r>
            <a:endParaRPr lang="zh-CN" altLang="en-US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43840" lvl="1" indent="0" algn="l">
              <a:lnSpc>
                <a:spcPts val="3045"/>
              </a:lnSpc>
              <a:buFont typeface="Arial" panose="020B0604020202020204"/>
              <a:buNone/>
            </a:pP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OpenGL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OpenCV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开发经验，实现过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Rending Pipeline</a:t>
            </a: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2255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Youtube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等视频网站自学了三维建模技能，可以熟练地使用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Blender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</a:t>
            </a:r>
            <a:r>
              <a:rPr lang="zh-CN" altLang="en-US" sz="2255" b="1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硬表面建模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，或人物建模等</a:t>
            </a:r>
            <a:r>
              <a:rPr lang="zh-CN" altLang="en-US" sz="2255" b="1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雕刻建模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方式</a:t>
            </a: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43205" lvl="1" algn="l">
              <a:lnSpc>
                <a:spcPts val="3045"/>
              </a:lnSpc>
            </a:pP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Unity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官网上通过英文教程和文档自学了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Unity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引擎，并参加了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Unity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官方的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7*24h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限时开发挑战和中国传媒大学的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72h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限时开发挑战。（作品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已上传至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Bilibili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中）</a:t>
            </a: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拥有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Oculus Quest 2 VR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头显，经常在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VR Chat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里谈天说地，并因为具备单片机开发技能，得以按照网上开源的</a:t>
            </a:r>
            <a:r>
              <a:rPr lang="en-US" altLang="zh-CN" sz="2255" dirty="0" err="1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SlimeVR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方案，使用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MPU9255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实现自制八点全身追踪。</a:t>
            </a: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VR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设备和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Unity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开发技能让我可以通过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Steam VR SDK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亲身实践</a:t>
            </a:r>
            <a:r>
              <a:rPr lang="en-US" altLang="zh-CN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Unity VR</a:t>
            </a: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应用程序开发。</a:t>
            </a: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r>
              <a:rPr lang="zh-CN" altLang="en-US" sz="2255" dirty="0">
                <a:solidFill>
                  <a:srgbClr val="09234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有一定的美术基础，可以用数位板简单的画一些概念图。</a:t>
            </a: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endParaRPr lang="en-US" altLang="zh-CN" sz="2255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87045" lvl="1" indent="-243205" algn="l">
              <a:lnSpc>
                <a:spcPts val="3045"/>
              </a:lnSpc>
              <a:buFont typeface="Arial" panose="020B0604020202020204"/>
              <a:buChar char="•"/>
            </a:pPr>
            <a:endParaRPr lang="en-US" sz="2255" spc="0" dirty="0">
              <a:solidFill>
                <a:srgbClr val="09234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5310" y="-95310"/>
            <a:ext cx="18399960" cy="10384740"/>
            <a:chOff x="0" y="0"/>
            <a:chExt cx="24533280" cy="13846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33352" cy="13846429"/>
            </a:xfrm>
            <a:custGeom>
              <a:avLst/>
              <a:gdLst/>
              <a:ahLst/>
              <a:cxnLst/>
              <a:rect l="l" t="t" r="r" b="b"/>
              <a:pathLst>
                <a:path w="24533352" h="13846429">
                  <a:moveTo>
                    <a:pt x="127127" y="0"/>
                  </a:moveTo>
                  <a:lnTo>
                    <a:pt x="24406225" y="0"/>
                  </a:lnTo>
                  <a:cubicBezTo>
                    <a:pt x="24476456" y="0"/>
                    <a:pt x="24533352" y="56896"/>
                    <a:pt x="24533352" y="127127"/>
                  </a:cubicBezTo>
                  <a:lnTo>
                    <a:pt x="24533352" y="13719302"/>
                  </a:lnTo>
                  <a:cubicBezTo>
                    <a:pt x="24533352" y="13789533"/>
                    <a:pt x="24476456" y="13846429"/>
                    <a:pt x="24406225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406225" y="13592175"/>
                  </a:lnTo>
                  <a:lnTo>
                    <a:pt x="24406225" y="13719302"/>
                  </a:lnTo>
                  <a:lnTo>
                    <a:pt x="24279098" y="13719302"/>
                  </a:lnTo>
                  <a:lnTo>
                    <a:pt x="24279098" y="127127"/>
                  </a:lnTo>
                  <a:lnTo>
                    <a:pt x="24406225" y="127127"/>
                  </a:lnTo>
                  <a:lnTo>
                    <a:pt x="24406225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002940" y="2785860"/>
            <a:ext cx="3533760" cy="3636360"/>
            <a:chOff x="0" y="0"/>
            <a:chExt cx="4711680" cy="48484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11700" cy="4848479"/>
            </a:xfrm>
            <a:custGeom>
              <a:avLst/>
              <a:gdLst/>
              <a:ahLst/>
              <a:cxnLst/>
              <a:rect l="l" t="t" r="r" b="b"/>
              <a:pathLst>
                <a:path w="4711700" h="4848479">
                  <a:moveTo>
                    <a:pt x="0" y="0"/>
                  </a:moveTo>
                  <a:lnTo>
                    <a:pt x="4711700" y="0"/>
                  </a:lnTo>
                  <a:lnTo>
                    <a:pt x="4711700" y="4848479"/>
                  </a:lnTo>
                  <a:lnTo>
                    <a:pt x="0" y="4848479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17800" y="79542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791230" y="3962250"/>
            <a:ext cx="2040660" cy="1983420"/>
            <a:chOff x="0" y="0"/>
            <a:chExt cx="2720880" cy="2644560"/>
          </a:xfrm>
        </p:grpSpPr>
        <p:sp>
          <p:nvSpPr>
            <p:cNvPr id="11" name="Freeform 11"/>
            <p:cNvSpPr/>
            <p:nvPr/>
          </p:nvSpPr>
          <p:spPr>
            <a:xfrm>
              <a:off x="12573" y="12573"/>
              <a:ext cx="2695702" cy="2619375"/>
            </a:xfrm>
            <a:custGeom>
              <a:avLst/>
              <a:gdLst/>
              <a:ahLst/>
              <a:cxnLst/>
              <a:rect l="l" t="t" r="r" b="b"/>
              <a:pathLst>
                <a:path w="2695702" h="2619375">
                  <a:moveTo>
                    <a:pt x="0" y="0"/>
                  </a:moveTo>
                  <a:lnTo>
                    <a:pt x="2695702" y="0"/>
                  </a:lnTo>
                  <a:lnTo>
                    <a:pt x="2695702" y="2619375"/>
                  </a:lnTo>
                  <a:lnTo>
                    <a:pt x="0" y="2619375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720848" cy="2644521"/>
            </a:xfrm>
            <a:custGeom>
              <a:avLst/>
              <a:gdLst/>
              <a:ahLst/>
              <a:cxnLst/>
              <a:rect l="l" t="t" r="r" b="b"/>
              <a:pathLst>
                <a:path w="2720848" h="2644521">
                  <a:moveTo>
                    <a:pt x="12573" y="0"/>
                  </a:moveTo>
                  <a:lnTo>
                    <a:pt x="2708275" y="0"/>
                  </a:lnTo>
                  <a:cubicBezTo>
                    <a:pt x="2715260" y="0"/>
                    <a:pt x="2720848" y="5588"/>
                    <a:pt x="2720848" y="12573"/>
                  </a:cubicBezTo>
                  <a:lnTo>
                    <a:pt x="2720848" y="2631948"/>
                  </a:lnTo>
                  <a:cubicBezTo>
                    <a:pt x="2720848" y="2638933"/>
                    <a:pt x="2715260" y="2644521"/>
                    <a:pt x="2708275" y="2644521"/>
                  </a:cubicBezTo>
                  <a:lnTo>
                    <a:pt x="12573" y="2644521"/>
                  </a:lnTo>
                  <a:cubicBezTo>
                    <a:pt x="5588" y="2644521"/>
                    <a:pt x="0" y="2638933"/>
                    <a:pt x="0" y="2631948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1948"/>
                  </a:lnTo>
                  <a:lnTo>
                    <a:pt x="12573" y="2631948"/>
                  </a:lnTo>
                  <a:lnTo>
                    <a:pt x="12573" y="2619375"/>
                  </a:lnTo>
                  <a:lnTo>
                    <a:pt x="2708275" y="2619375"/>
                  </a:lnTo>
                  <a:lnTo>
                    <a:pt x="2708275" y="2631948"/>
                  </a:lnTo>
                  <a:lnTo>
                    <a:pt x="2695702" y="2631948"/>
                  </a:lnTo>
                  <a:lnTo>
                    <a:pt x="2695702" y="12573"/>
                  </a:lnTo>
                  <a:lnTo>
                    <a:pt x="2708275" y="12573"/>
                  </a:lnTo>
                  <a:lnTo>
                    <a:pt x="2708275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165265" y="3916845"/>
            <a:ext cx="9211680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spc="-1">
                <a:solidFill>
                  <a:srgbClr val="F2F2F2"/>
                </a:solidFill>
                <a:ea typeface="Arial" panose="020B0604020202020204"/>
              </a:rPr>
              <a:t>项目经历</a:t>
            </a:r>
            <a:endParaRPr lang="en-US" sz="6300" spc="-1">
              <a:solidFill>
                <a:srgbClr val="F2F2F2"/>
              </a:solidFill>
              <a:ea typeface="Arial" panose="020B0604020202020204"/>
            </a:endParaRPr>
          </a:p>
          <a:p>
            <a:pPr algn="l">
              <a:lnSpc>
                <a:spcPts val="7560"/>
              </a:lnSpc>
            </a:pPr>
            <a:endParaRPr lang="en-US" sz="6300" spc="-1">
              <a:solidFill>
                <a:srgbClr val="F2F2F2"/>
              </a:solidFill>
              <a:ea typeface="Arial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255340" y="5029200"/>
            <a:ext cx="9721440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2100" dirty="0" err="1">
                <a:solidFill>
                  <a:srgbClr val="FFFFFF"/>
                </a:solidFill>
                <a:ea typeface="Arial" panose="020B0604020202020204"/>
              </a:rPr>
              <a:t>因为前四学期的目标均为就业、学习了大量专业技能</a:t>
            </a:r>
            <a:r>
              <a:rPr lang="en-US" sz="2100" dirty="0">
                <a:solidFill>
                  <a:srgbClr val="FFFFFF"/>
                </a:solidFill>
                <a:ea typeface="Arial" panose="020B0604020202020204"/>
              </a:rPr>
              <a:t>，</a:t>
            </a:r>
            <a:endParaRPr lang="en-US" sz="2100" dirty="0">
              <a:solidFill>
                <a:srgbClr val="FFFFFF"/>
              </a:solidFill>
              <a:ea typeface="Arial" panose="020B0604020202020204"/>
            </a:endParaRPr>
          </a:p>
          <a:p>
            <a:pPr algn="l">
              <a:lnSpc>
                <a:spcPts val="3275"/>
              </a:lnSpc>
            </a:pPr>
            <a:r>
              <a:rPr lang="en-US" sz="2100" spc="-1" dirty="0" err="1">
                <a:solidFill>
                  <a:srgbClr val="FFFFFF"/>
                </a:solidFill>
                <a:ea typeface="Arial" panose="020B0604020202020204"/>
              </a:rPr>
              <a:t>项目开发及实践能力</a:t>
            </a:r>
            <a:r>
              <a:rPr lang="zh-CN" altLang="en-US" sz="2100" spc="-1" dirty="0" err="1">
                <a:solidFill>
                  <a:srgbClr val="FFFFFF"/>
                </a:solidFill>
                <a:ea typeface="Arial" panose="020B0604020202020204"/>
              </a:rPr>
              <a:t>极</a:t>
            </a:r>
            <a:r>
              <a:rPr lang="en-US" sz="2100" spc="-1" dirty="0" err="1">
                <a:solidFill>
                  <a:srgbClr val="FFFFFF"/>
                </a:solidFill>
                <a:ea typeface="Arial" panose="020B0604020202020204"/>
              </a:rPr>
              <a:t>强</a:t>
            </a:r>
            <a:r>
              <a:rPr lang="en-US" sz="2100" spc="-1" dirty="0">
                <a:solidFill>
                  <a:srgbClr val="FFFFFF"/>
                </a:solidFill>
                <a:ea typeface="Arial" panose="020B0604020202020204"/>
              </a:rPr>
              <a:t>。</a:t>
            </a:r>
            <a:endParaRPr lang="en-US" sz="2100" spc="-1" dirty="0">
              <a:solidFill>
                <a:srgbClr val="FFFFFF"/>
              </a:solidFill>
              <a:ea typeface="Arial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03888" y="4172065"/>
            <a:ext cx="1784520" cy="156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44" dirty="0">
                <a:solidFill>
                  <a:srgbClr val="F2F2F2"/>
                </a:solidFill>
                <a:latin typeface="Evolventa Bold" panose="020B0702020202020204"/>
              </a:rPr>
              <a:t>02</a:t>
            </a:r>
            <a:endParaRPr lang="en-US" sz="9000" spc="-44" dirty="0">
              <a:solidFill>
                <a:srgbClr val="F2F2F2"/>
              </a:solidFill>
              <a:latin typeface="Evolventa Bold" panose="020B0702020202020204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3000240" y="3895560"/>
            <a:ext cx="2093040" cy="2093040"/>
          </a:xfrm>
          <a:custGeom>
            <a:avLst/>
            <a:gdLst/>
            <a:ahLst/>
            <a:cxnLst/>
            <a:rect l="l" t="t" r="r" b="b"/>
            <a:pathLst>
              <a:path w="2093040" h="2093040">
                <a:moveTo>
                  <a:pt x="0" y="0"/>
                </a:moveTo>
                <a:lnTo>
                  <a:pt x="2093040" y="0"/>
                </a:lnTo>
                <a:lnTo>
                  <a:pt x="2093040" y="2093040"/>
                </a:lnTo>
                <a:lnTo>
                  <a:pt x="0" y="2093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5414850" y="3952530"/>
            <a:ext cx="38340" cy="2002860"/>
            <a:chOff x="0" y="0"/>
            <a:chExt cx="51120" cy="2670480"/>
          </a:xfrm>
        </p:grpSpPr>
        <p:sp>
          <p:nvSpPr>
            <p:cNvPr id="18" name="Freeform 18"/>
            <p:cNvSpPr/>
            <p:nvPr/>
          </p:nvSpPr>
          <p:spPr>
            <a:xfrm>
              <a:off x="0" y="25527"/>
              <a:ext cx="51181" cy="2619375"/>
            </a:xfrm>
            <a:custGeom>
              <a:avLst/>
              <a:gdLst/>
              <a:ahLst/>
              <a:cxnLst/>
              <a:rect l="l" t="t" r="r" b="b"/>
              <a:pathLst>
                <a:path w="51181" h="2619375">
                  <a:moveTo>
                    <a:pt x="51181" y="0"/>
                  </a:moveTo>
                  <a:lnTo>
                    <a:pt x="51181" y="2619375"/>
                  </a:lnTo>
                  <a:lnTo>
                    <a:pt x="0" y="2619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" b="-21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55185" y="2850312"/>
            <a:ext cx="10177811" cy="3480811"/>
          </a:xfrm>
          <a:custGeom>
            <a:avLst/>
            <a:gdLst/>
            <a:ahLst/>
            <a:cxnLst/>
            <a:rect l="l" t="t" r="r" b="b"/>
            <a:pathLst>
              <a:path w="10177811" h="3480811">
                <a:moveTo>
                  <a:pt x="0" y="0"/>
                </a:moveTo>
                <a:lnTo>
                  <a:pt x="10177810" y="0"/>
                </a:lnTo>
                <a:lnTo>
                  <a:pt x="10177810" y="3480811"/>
                </a:lnTo>
                <a:lnTo>
                  <a:pt x="0" y="34808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49466" y="9022837"/>
            <a:ext cx="6215673" cy="36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github.com/TochusC/windpower-forecast-system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12311" y="6140623"/>
            <a:ext cx="9620685" cy="6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5"/>
              </a:lnSpc>
            </a:pPr>
            <a:r>
              <a:rPr lang="en-US" sz="3210" spc="36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TCN+LSTM+MLP复合神经网络 - 实时风电预测系统</a:t>
            </a:r>
            <a:endParaRPr lang="en-US" sz="3210" spc="36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82600" y="7505700"/>
            <a:ext cx="3176905" cy="658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135"/>
              </a:lnSpc>
            </a:pPr>
            <a:r>
              <a:rPr lang="zh-CN" altLang="en-US" sz="4400" b="1" spc="36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国家三等奖</a:t>
            </a:r>
            <a:endParaRPr lang="zh-CN" altLang="en-US" sz="4400" b="1" spc="36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03807" y="2282355"/>
            <a:ext cx="10721581" cy="7010265"/>
          </a:xfrm>
          <a:custGeom>
            <a:avLst/>
            <a:gdLst/>
            <a:ahLst/>
            <a:cxnLst/>
            <a:rect l="l" t="t" r="r" b="b"/>
            <a:pathLst>
              <a:path w="10721581" h="7010265">
                <a:moveTo>
                  <a:pt x="0" y="0"/>
                </a:moveTo>
                <a:lnTo>
                  <a:pt x="10721582" y="0"/>
                </a:lnTo>
                <a:lnTo>
                  <a:pt x="10721582" y="7010264"/>
                </a:lnTo>
                <a:lnTo>
                  <a:pt x="0" y="70102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Freeform 10"/>
          <p:cNvSpPr/>
          <p:nvPr/>
        </p:nvSpPr>
        <p:spPr>
          <a:xfrm>
            <a:off x="11265683" y="2086379"/>
            <a:ext cx="5899628" cy="4868267"/>
          </a:xfrm>
          <a:custGeom>
            <a:avLst/>
            <a:gdLst/>
            <a:ahLst/>
            <a:cxnLst/>
            <a:rect l="l" t="t" r="r" b="b"/>
            <a:pathLst>
              <a:path w="5899628" h="4868267">
                <a:moveTo>
                  <a:pt x="0" y="0"/>
                </a:moveTo>
                <a:lnTo>
                  <a:pt x="5899627" y="0"/>
                </a:lnTo>
                <a:lnTo>
                  <a:pt x="5899627" y="4868267"/>
                </a:lnTo>
                <a:lnTo>
                  <a:pt x="0" y="4868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62840" y="65835"/>
            <a:ext cx="327076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6D9A7"/>
                </a:solidFill>
                <a:ea typeface="Arial Bold" panose="020B0704020202020204"/>
              </a:rPr>
              <a:t>项目经历</a:t>
            </a:r>
            <a:endParaRPr lang="en-US" sz="4200" spc="-1">
              <a:solidFill>
                <a:srgbClr val="F6D9A7"/>
              </a:solidFill>
              <a:ea typeface="Arial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368147" y="9050371"/>
            <a:ext cx="6215673" cy="36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730" spc="19">
                <a:solidFill>
                  <a:srgbClr val="000000"/>
                </a:solidFill>
                <a:latin typeface="Arial" panose="020B0604020202020204"/>
              </a:rPr>
              <a:t>github.com/TochusC/windpower-forecast-system</a:t>
            </a:r>
            <a:endParaRPr lang="en-US" sz="1730" spc="1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65683" y="7170492"/>
            <a:ext cx="7159528" cy="159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5"/>
              </a:lnSpc>
            </a:pPr>
            <a:r>
              <a:rPr lang="en-US" sz="2595" spc="28">
                <a:solidFill>
                  <a:srgbClr val="000000"/>
                </a:solidFill>
                <a:ea typeface="Arial" panose="020B0604020202020204"/>
              </a:rPr>
              <a:t>模型的训练、测试在飞浆平台云服务器上完成。</a:t>
            </a:r>
            <a:endParaRPr lang="en-US" sz="2595" spc="28">
              <a:solidFill>
                <a:srgbClr val="000000"/>
              </a:solidFill>
              <a:ea typeface="Arial" panose="020B0604020202020204"/>
            </a:endParaRPr>
          </a:p>
          <a:p>
            <a:pPr algn="l">
              <a:lnSpc>
                <a:spcPts val="4155"/>
              </a:lnSpc>
            </a:pPr>
            <a:r>
              <a:rPr lang="en-US" sz="2595" spc="28">
                <a:solidFill>
                  <a:srgbClr val="000000"/>
                </a:solidFill>
                <a:ea typeface="Arial" panose="020B0604020202020204"/>
              </a:rPr>
              <a:t>而几乎项目的所有工作，</a:t>
            </a:r>
            <a:endParaRPr lang="en-US" sz="2595" spc="28">
              <a:solidFill>
                <a:srgbClr val="000000"/>
              </a:solidFill>
              <a:ea typeface="Arial" panose="020B0604020202020204"/>
            </a:endParaRPr>
          </a:p>
          <a:p>
            <a:pPr algn="l">
              <a:lnSpc>
                <a:spcPts val="4155"/>
              </a:lnSpc>
            </a:pPr>
            <a:r>
              <a:rPr lang="en-US" sz="2595" spc="29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都由我一人在三十天左右的时间内完成...</a:t>
            </a:r>
            <a:endParaRPr lang="en-US" sz="2595" spc="29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6774" y="1279426"/>
            <a:ext cx="8651719" cy="85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110" spc="46">
                <a:solidFill>
                  <a:srgbClr val="003778"/>
                </a:solidFill>
                <a:ea typeface="Arial Bold" panose="020B0704020202020204"/>
              </a:rPr>
              <a:t>一个月的时间，零基础入门深度学习</a:t>
            </a:r>
            <a:endParaRPr lang="en-US" sz="4110" spc="46">
              <a:solidFill>
                <a:srgbClr val="003778"/>
              </a:solidFill>
              <a:ea typeface="Arial Bold" panose="020B0704020202020204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215.98440944881887,&quot;left&quot;:31.03818897637795,&quot;top&quot;:144.14062992125986,&quot;width&quot;:1368.8382677165355}"/>
</p:tagLst>
</file>

<file path=ppt/tags/tag2.xml><?xml version="1.0" encoding="utf-8"?>
<p:tagLst xmlns:p="http://schemas.openxmlformats.org/presentationml/2006/main">
  <p:tag name="KSO_WM_DIAGRAM_VIRTUALLY_FRAME" val="{&quot;height&quot;:215.98440944881887,&quot;left&quot;:31.03818897637795,&quot;top&quot;:144.14062992125986,&quot;width&quot;:1368.8382677165355}"/>
</p:tagLst>
</file>

<file path=ppt/tags/tag3.xml><?xml version="1.0" encoding="utf-8"?>
<p:tagLst xmlns:p="http://schemas.openxmlformats.org/presentationml/2006/main">
  <p:tag name="KSO_WM_DIAGRAM_VIRTUALLY_FRAME" val="{&quot;height&quot;:138.03212598425196,&quot;left&quot;:36.788818897637796,&quot;top&quot;:150.32338582677164,&quot;width&quot;:1351.3191338582678}"/>
</p:tagLst>
</file>

<file path=ppt/tags/tag4.xml><?xml version="1.0" encoding="utf-8"?>
<p:tagLst xmlns:p="http://schemas.openxmlformats.org/presentationml/2006/main">
  <p:tag name="KSO_WM_DIAGRAM_VIRTUALLY_FRAME" val="{&quot;height&quot;:138.03212598425196,&quot;left&quot;:36.788818897637796,&quot;top&quot;:150.32338582677164,&quot;width&quot;:1351.3191338582678}"/>
</p:tagLst>
</file>

<file path=ppt/tags/tag5.xml><?xml version="1.0" encoding="utf-8"?>
<p:tagLst xmlns:p="http://schemas.openxmlformats.org/presentationml/2006/main">
  <p:tag name="KSO_WM_DIAGRAM_VIRTUALLY_FRAME" val="{&quot;height&quot;:138.03212598425196,&quot;left&quot;:36.788818897637796,&quot;top&quot;:150.32338582677164,&quot;width&quot;:1351.3191338582678}"/>
</p:tagLst>
</file>

<file path=ppt/tags/tag6.xml><?xml version="1.0" encoding="utf-8"?>
<p:tagLst xmlns:p="http://schemas.openxmlformats.org/presentationml/2006/main">
  <p:tag name="KSO_WM_DIAGRAM_VIRTUALLY_FRAME" val="{&quot;height&quot;:138.03212598425196,&quot;left&quot;:36.788818897637796,&quot;top&quot;:150.32338582677164,&quot;width&quot;:1351.3191338582678}"/>
</p:tagLst>
</file>

<file path=ppt/tags/tag7.xml><?xml version="1.0" encoding="utf-8"?>
<p:tagLst xmlns:p="http://schemas.openxmlformats.org/presentationml/2006/main">
  <p:tag name="commondata" val="eyJoZGlkIjoiMjJkZmU4YzBmMTE2NzY1ODFhZTkyNTkzNzU4YjhlMj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5469</Words>
  <Application>WPS 演示</Application>
  <PresentationFormat>自定义</PresentationFormat>
  <Paragraphs>504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Arimo</vt:lpstr>
      <vt:lpstr>Arial</vt:lpstr>
      <vt:lpstr>Evolventa Bold</vt:lpstr>
      <vt:lpstr>黑体</vt:lpstr>
      <vt:lpstr>Arial Bold</vt:lpstr>
      <vt:lpstr>Calibri</vt:lpstr>
      <vt:lpstr>微软雅黑</vt:lpstr>
      <vt:lpstr>Arial Unicode MS</vt:lpstr>
      <vt:lpstr>字由文艺黑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追风逐浪、砥砺创新</dc:title>
  <dc:creator>Tochus Nickname</dc:creator>
  <cp:lastModifiedBy>wubba lubba dub dub</cp:lastModifiedBy>
  <cp:revision>58</cp:revision>
  <dcterms:created xsi:type="dcterms:W3CDTF">2006-08-16T00:00:00Z</dcterms:created>
  <dcterms:modified xsi:type="dcterms:W3CDTF">2024-07-26T23:41:42Z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C299B76A3D3245388865761E7429CE2A_12</vt:lpwstr>
  </property>
  <property fmtid="{D5CDD505-2E9C-101B-9397-08002B2CF9AE}" pid="3" name="KSOProductBuildVer">
    <vt:lpwstr>2052-12.1.0.17147</vt:lpwstr>
  </property>
</Properties>
</file>